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0"/>
  </p:notesMasterIdLst>
  <p:sldIdLst>
    <p:sldId id="256" r:id="rId2"/>
    <p:sldId id="380" r:id="rId3"/>
    <p:sldId id="358" r:id="rId4"/>
    <p:sldId id="301" r:id="rId5"/>
    <p:sldId id="359" r:id="rId6"/>
    <p:sldId id="360" r:id="rId7"/>
    <p:sldId id="299" r:id="rId8"/>
    <p:sldId id="300" r:id="rId9"/>
    <p:sldId id="302" r:id="rId10"/>
    <p:sldId id="303" r:id="rId11"/>
    <p:sldId id="382" r:id="rId12"/>
    <p:sldId id="357" r:id="rId13"/>
    <p:sldId id="343" r:id="rId14"/>
    <p:sldId id="342" r:id="rId15"/>
    <p:sldId id="344" r:id="rId16"/>
    <p:sldId id="356" r:id="rId17"/>
    <p:sldId id="349" r:id="rId18"/>
    <p:sldId id="350" r:id="rId19"/>
    <p:sldId id="384" r:id="rId20"/>
    <p:sldId id="385" r:id="rId21"/>
    <p:sldId id="386" r:id="rId22"/>
    <p:sldId id="348" r:id="rId23"/>
    <p:sldId id="355" r:id="rId24"/>
    <p:sldId id="347" r:id="rId25"/>
    <p:sldId id="411" r:id="rId26"/>
    <p:sldId id="416" r:id="rId27"/>
    <p:sldId id="304" r:id="rId28"/>
    <p:sldId id="298" r:id="rId29"/>
    <p:sldId id="306" r:id="rId30"/>
    <p:sldId id="366" r:id="rId31"/>
    <p:sldId id="387" r:id="rId32"/>
    <p:sldId id="365" r:id="rId33"/>
    <p:sldId id="307" r:id="rId34"/>
    <p:sldId id="309" r:id="rId35"/>
    <p:sldId id="310" r:id="rId36"/>
    <p:sldId id="311" r:id="rId37"/>
    <p:sldId id="390" r:id="rId38"/>
    <p:sldId id="352" r:id="rId39"/>
    <p:sldId id="315" r:id="rId40"/>
    <p:sldId id="417" r:id="rId41"/>
    <p:sldId id="316" r:id="rId42"/>
    <p:sldId id="313" r:id="rId43"/>
    <p:sldId id="314" r:id="rId44"/>
    <p:sldId id="317" r:id="rId45"/>
    <p:sldId id="418" r:id="rId46"/>
    <p:sldId id="406" r:id="rId47"/>
    <p:sldId id="389" r:id="rId48"/>
    <p:sldId id="318" r:id="rId49"/>
    <p:sldId id="320" r:id="rId50"/>
    <p:sldId id="388" r:id="rId51"/>
    <p:sldId id="370" r:id="rId52"/>
    <p:sldId id="321" r:id="rId53"/>
    <p:sldId id="375" r:id="rId54"/>
    <p:sldId id="325" r:id="rId55"/>
    <p:sldId id="407" r:id="rId56"/>
    <p:sldId id="376" r:id="rId57"/>
    <p:sldId id="377" r:id="rId58"/>
    <p:sldId id="419" r:id="rId59"/>
    <p:sldId id="408" r:id="rId60"/>
    <p:sldId id="323" r:id="rId61"/>
    <p:sldId id="378" r:id="rId62"/>
    <p:sldId id="326" r:id="rId63"/>
    <p:sldId id="409" r:id="rId64"/>
    <p:sldId id="330" r:id="rId65"/>
    <p:sldId id="324" r:id="rId66"/>
    <p:sldId id="435" r:id="rId67"/>
    <p:sldId id="436" r:id="rId68"/>
    <p:sldId id="331" r:id="rId69"/>
    <p:sldId id="332" r:id="rId70"/>
    <p:sldId id="373" r:id="rId71"/>
    <p:sldId id="333" r:id="rId72"/>
    <p:sldId id="334" r:id="rId73"/>
    <p:sldId id="410" r:id="rId74"/>
    <p:sldId id="392" r:id="rId75"/>
    <p:sldId id="394" r:id="rId76"/>
    <p:sldId id="361" r:id="rId77"/>
    <p:sldId id="379" r:id="rId78"/>
    <p:sldId id="367" r:id="rId79"/>
    <p:sldId id="374" r:id="rId80"/>
    <p:sldId id="329" r:id="rId81"/>
    <p:sldId id="322" r:id="rId82"/>
    <p:sldId id="337" r:id="rId83"/>
    <p:sldId id="338" r:id="rId84"/>
    <p:sldId id="395" r:id="rId85"/>
    <p:sldId id="364" r:id="rId86"/>
    <p:sldId id="362" r:id="rId87"/>
    <p:sldId id="363" r:id="rId88"/>
    <p:sldId id="396" r:id="rId89"/>
    <p:sldId id="397" r:id="rId90"/>
    <p:sldId id="420" r:id="rId91"/>
    <p:sldId id="398" r:id="rId92"/>
    <p:sldId id="421" r:id="rId93"/>
    <p:sldId id="422" r:id="rId94"/>
    <p:sldId id="423" r:id="rId95"/>
    <p:sldId id="424" r:id="rId96"/>
    <p:sldId id="425" r:id="rId97"/>
    <p:sldId id="400" r:id="rId98"/>
    <p:sldId id="426" r:id="rId99"/>
    <p:sldId id="428" r:id="rId100"/>
    <p:sldId id="429" r:id="rId101"/>
    <p:sldId id="258" r:id="rId102"/>
    <p:sldId id="401" r:id="rId103"/>
    <p:sldId id="430" r:id="rId104"/>
    <p:sldId id="431" r:id="rId105"/>
    <p:sldId id="434" r:id="rId106"/>
    <p:sldId id="433" r:id="rId107"/>
    <p:sldId id="432" r:id="rId108"/>
    <p:sldId id="402" r:id="rId109"/>
    <p:sldId id="261" r:id="rId110"/>
    <p:sldId id="403" r:id="rId111"/>
    <p:sldId id="404" r:id="rId112"/>
    <p:sldId id="405" r:id="rId113"/>
    <p:sldId id="264" r:id="rId114"/>
    <p:sldId id="273" r:id="rId115"/>
    <p:sldId id="274" r:id="rId116"/>
    <p:sldId id="285" r:id="rId117"/>
    <p:sldId id="286" r:id="rId118"/>
    <p:sldId id="291" r:id="rId119"/>
    <p:sldId id="287" r:id="rId120"/>
    <p:sldId id="294" r:id="rId121"/>
    <p:sldId id="295" r:id="rId122"/>
    <p:sldId id="296" r:id="rId123"/>
    <p:sldId id="339" r:id="rId124"/>
    <p:sldId id="340" r:id="rId125"/>
    <p:sldId id="412" r:id="rId126"/>
    <p:sldId id="413" r:id="rId127"/>
    <p:sldId id="414" r:id="rId128"/>
    <p:sldId id="415" r:id="rId1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1" d="100"/>
          <a:sy n="91" d="100"/>
        </p:scale>
        <p:origin x="-77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61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B3A6F3CE-617F-4C54-8487-28E500DAD88D}" type="datetimeFigureOut">
              <a:rPr lang="en-US" smtClean="0"/>
              <a:pPr/>
              <a:t>6/9/2013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7465FC80-34C3-442C-89CE-8A56ED575C8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p:cNvSpPr>
          <p:nvPr>
            <p:ph type="body" idx="1"/>
          </p:nvPr>
        </p:nvSpPr>
        <p:spPr>
          <a:xfrm>
            <a:off x="731521" y="6530918"/>
            <a:ext cx="5852159" cy="379844"/>
          </a:xfrm>
          <a:prstGeom prst="rect">
            <a:avLst/>
          </a:prstGeom>
          <a:noFill/>
          <a:ln>
            <a:noFill/>
          </a:ln>
        </p:spPr>
        <p:txBody>
          <a:bodyPr lIns="96645" tIns="96645" rIns="96645" bIns="96645" anchor="ctr" anchorCtr="0">
            <a:sp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p:cNvSpPr>
          <p:nvPr>
            <p:ph type="body" idx="1"/>
          </p:nvPr>
        </p:nvSpPr>
        <p:spPr>
          <a:xfrm>
            <a:off x="731521" y="6530918"/>
            <a:ext cx="5852159" cy="379844"/>
          </a:xfrm>
          <a:prstGeom prst="rect">
            <a:avLst/>
          </a:prstGeom>
          <a:noFill/>
          <a:ln>
            <a:noFill/>
          </a:ln>
        </p:spPr>
        <p:txBody>
          <a:bodyPr lIns="96645" tIns="96645" rIns="96645" bIns="96645" anchor="ctr" anchorCtr="0">
            <a:sp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Bring together CS systems , and soc sciences finding and</a:t>
            </a:r>
            <a:r>
              <a:rPr lang="en-US" baseline="0" dirty="0" smtClean="0"/>
              <a:t> build something that the </a:t>
            </a:r>
            <a:r>
              <a:rPr lang="en-US" baseline="0" dirty="0" err="1" smtClean="0"/>
              <a:t>hci</a:t>
            </a:r>
            <a:r>
              <a:rPr lang="en-US" baseline="0" dirty="0" smtClean="0"/>
              <a:t> looking at the content + the soc sciences looking at authorship</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47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Inference </a:t>
            </a:r>
          </a:p>
          <a:p>
            <a:r>
              <a:rPr lang="en-US" dirty="0" err="1" smtClean="0"/>
              <a:t>perceptio</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51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Feature selection</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54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Feature selection</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55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Change!!!!!!!!!!!!!!!!</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60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Write about </a:t>
            </a:r>
            <a:r>
              <a:rPr lang="en-US" dirty="0" err="1" smtClean="0"/>
              <a:t>mturk</a:t>
            </a:r>
            <a:r>
              <a:rPr lang="en-US" baseline="0" dirty="0" smtClean="0"/>
              <a:t> qualification</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65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greedy</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74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…Insert computer rates</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85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Change!!!!!!!!!!!!!!!!</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92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25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26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Characterize opinion through a profile in a sensible way</a:t>
            </a:r>
            <a:endParaRPr lang="en-US" dirty="0"/>
          </a:p>
        </p:txBody>
      </p:sp>
      <p:sp>
        <p:nvSpPr>
          <p:cNvPr id="4" name="Slide Number Placeholder 3"/>
          <p:cNvSpPr>
            <a:spLocks noGrp="1"/>
          </p:cNvSpPr>
          <p:nvPr>
            <p:ph type="sldNum" sz="quarter" idx="10"/>
          </p:nvPr>
        </p:nvSpPr>
        <p:spPr/>
        <p:txBody>
          <a:bodyPr/>
          <a:lstStyle/>
          <a:p>
            <a:fld id="{7465FC80-34C3-442C-89CE-8A56ED575C84}" type="slidenum">
              <a:rPr lang="en-US" smtClean="0"/>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p:cNvSpPr>
          <p:nvPr>
            <p:ph type="body" idx="1"/>
          </p:nvPr>
        </p:nvSpPr>
        <p:spPr>
          <a:xfrm>
            <a:off x="731521" y="6530918"/>
            <a:ext cx="5852159" cy="379844"/>
          </a:xfrm>
          <a:prstGeom prst="rect">
            <a:avLst/>
          </a:prstGeom>
          <a:noFill/>
          <a:ln>
            <a:noFill/>
          </a:ln>
        </p:spPr>
        <p:txBody>
          <a:bodyPr lIns="96645" tIns="96645" rIns="96645" bIns="96645" anchor="ctr" anchorCtr="0">
            <a:sp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p:cNvSpPr>
          <p:nvPr>
            <p:ph type="body" idx="1"/>
          </p:nvPr>
        </p:nvSpPr>
        <p:spPr>
          <a:xfrm>
            <a:off x="731521" y="6530918"/>
            <a:ext cx="5852159" cy="379844"/>
          </a:xfrm>
          <a:prstGeom prst="rect">
            <a:avLst/>
          </a:prstGeom>
          <a:noFill/>
          <a:ln>
            <a:noFill/>
          </a:ln>
        </p:spPr>
        <p:txBody>
          <a:bodyPr lIns="96645" tIns="96645" rIns="96645" bIns="96645" anchor="ctr" anchorCtr="0">
            <a:sp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p:cNvSpPr>
          <p:nvPr>
            <p:ph type="body" idx="1"/>
          </p:nvPr>
        </p:nvSpPr>
        <p:spPr>
          <a:xfrm>
            <a:off x="731521" y="6530918"/>
            <a:ext cx="5852159" cy="379844"/>
          </a:xfrm>
          <a:prstGeom prst="rect">
            <a:avLst/>
          </a:prstGeom>
          <a:noFill/>
          <a:ln>
            <a:noFill/>
          </a:ln>
        </p:spPr>
        <p:txBody>
          <a:bodyPr lIns="96645" tIns="96645" rIns="96645" bIns="96645" anchor="ctr" anchorCtr="0">
            <a:sp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34CD7DBB-2DEA-4C88-9A96-3817BDC7EBFE}"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a:p>
        </p:txBody>
      </p:sp>
      <p:cxnSp>
        <p:nvCxnSpPr>
          <p:cNvPr id="7" name="Straight Connector 6"/>
          <p:cNvCxnSpPr>
            <a:cxnSpLocks noChangeShapeType="1"/>
          </p:cNvCxnSpPr>
          <p:nvPr userDrawn="1"/>
        </p:nvCxnSpPr>
        <p:spPr bwMode="auto">
          <a:xfrm>
            <a:off x="347663" y="36576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extLst>
      <p:ext uri="{BB962C8B-B14F-4D97-AF65-F5344CB8AC3E}">
        <p14:creationId xmlns="" xmlns:p14="http://schemas.microsoft.com/office/powerpoint/2010/main" val="70805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2FAF6-EFA1-4847-83CC-8DFE124D2569}" type="datetime1">
              <a:rPr lang="en-US" smtClean="0"/>
              <a:pPr/>
              <a:t>6/9/2013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1805341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848DA2-D5BA-4FBE-9393-AE31E4FB0BCF}"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357702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11EB1E-E280-41BB-B707-8E2D83725A8B}"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2409167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66700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447800" y="43434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34CD7DBB-2DEA-4C88-9A96-3817BDC7EBFE}"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a:p>
        </p:txBody>
      </p:sp>
      <p:cxnSp>
        <p:nvCxnSpPr>
          <p:cNvPr id="8" name="Straight Connector 7"/>
          <p:cNvCxnSpPr>
            <a:cxnSpLocks noChangeShapeType="1"/>
          </p:cNvCxnSpPr>
          <p:nvPr userDrawn="1"/>
        </p:nvCxnSpPr>
        <p:spPr bwMode="auto">
          <a:xfrm>
            <a:off x="347663" y="62484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extLst>
      <p:ext uri="{BB962C8B-B14F-4D97-AF65-F5344CB8AC3E}">
        <p14:creationId xmlns="" xmlns:p14="http://schemas.microsoft.com/office/powerpoint/2010/main" val="708051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8E20D-9ED8-4C8C-BDE6-8230D3DD274B}" type="datetime1">
              <a:rPr lang="en-US" smtClean="0"/>
              <a:pPr/>
              <a:t>6/9/2013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dirty="0"/>
          </a:p>
        </p:txBody>
      </p:sp>
      <p:cxnSp>
        <p:nvCxnSpPr>
          <p:cNvPr id="7" name="Straight Connector 6"/>
          <p:cNvCxnSpPr>
            <a:cxnSpLocks noChangeShapeType="1"/>
          </p:cNvCxnSpPr>
          <p:nvPr userDrawn="1"/>
        </p:nvCxnSpPr>
        <p:spPr bwMode="auto">
          <a:xfrm>
            <a:off x="347663" y="11430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extLst>
      <p:ext uri="{BB962C8B-B14F-4D97-AF65-F5344CB8AC3E}">
        <p14:creationId xmlns="" xmlns:p14="http://schemas.microsoft.com/office/powerpoint/2010/main" val="320431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68251B3-79FE-4B3F-94B8-F9C4EA5F374C}"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a:t>
            </a:fld>
            <a:endParaRPr lang="en-US"/>
          </a:p>
        </p:txBody>
      </p:sp>
      <p:cxnSp>
        <p:nvCxnSpPr>
          <p:cNvPr id="7" name="Straight Connector 6"/>
          <p:cNvCxnSpPr>
            <a:cxnSpLocks noChangeShapeType="1"/>
          </p:cNvCxnSpPr>
          <p:nvPr userDrawn="1"/>
        </p:nvCxnSpPr>
        <p:spPr bwMode="auto">
          <a:xfrm>
            <a:off x="347663" y="58674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extLst>
      <p:ext uri="{BB962C8B-B14F-4D97-AF65-F5344CB8AC3E}">
        <p14:creationId xmlns="" xmlns:p14="http://schemas.microsoft.com/office/powerpoint/2010/main" val="104751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9751C4-A172-431C-A868-7C131159F375}" type="datetime1">
              <a:rPr lang="en-US" smtClean="0"/>
              <a:pPr/>
              <a:t>6/9/2013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13739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3A2A7C-F68E-4844-8561-42BD5A7B8656}" type="datetime1">
              <a:rPr lang="en-US" smtClean="0"/>
              <a:pPr/>
              <a:t>6/9/2013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1876646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B29A6B-9F37-4031-A276-EEDF057BA807}" type="datetime1">
              <a:rPr lang="en-US" smtClean="0"/>
              <a:pPr/>
              <a:t>6/9/2013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150113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B004D5-BA3E-4490-9749-222A8D87AFFA}" type="datetime1">
              <a:rPr lang="en-US" smtClean="0"/>
              <a:pPr/>
              <a:t>6/9/2013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a:t>
            </a:fld>
            <a:endParaRPr lang="en-US"/>
          </a:p>
        </p:txBody>
      </p:sp>
      <p:cxnSp>
        <p:nvCxnSpPr>
          <p:cNvPr id="5" name="Straight Connector 4"/>
          <p:cNvCxnSpPr>
            <a:cxnSpLocks noChangeShapeType="1"/>
          </p:cNvCxnSpPr>
          <p:nvPr userDrawn="1"/>
        </p:nvCxnSpPr>
        <p:spPr bwMode="auto">
          <a:xfrm>
            <a:off x="347663" y="62484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extLst>
      <p:ext uri="{BB962C8B-B14F-4D97-AF65-F5344CB8AC3E}">
        <p14:creationId xmlns="" xmlns:p14="http://schemas.microsoft.com/office/powerpoint/2010/main" val="101932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B45C8F-DF90-4CAF-9F9C-E5211820B6A2}" type="datetime1">
              <a:rPr lang="en-US" smtClean="0"/>
              <a:pPr/>
              <a:t>6/9/2013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227590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FD430-529C-4A81-878D-094C627D9961}" type="datetime1">
              <a:rPr lang="en-US" smtClean="0"/>
              <a:pPr/>
              <a:t>6/9/2013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35318-1CD5-4E7D-9274-929C94EB91B7}" type="slidenum">
              <a:rPr lang="en-US" smtClean="0"/>
              <a:pPr/>
              <a:t>‹#›</a:t>
            </a:fld>
            <a:endParaRPr lang="en-US"/>
          </a:p>
        </p:txBody>
      </p:sp>
    </p:spTree>
    <p:extLst>
      <p:ext uri="{BB962C8B-B14F-4D97-AF65-F5344CB8AC3E}">
        <p14:creationId xmlns="" xmlns:p14="http://schemas.microsoft.com/office/powerpoint/2010/main" val="219487718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livingvotersguide.or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deliberatorium.mit.edu/" TargetMode="External"/><Relationship Id="rId1" Type="http://schemas.openxmlformats.org/officeDocument/2006/relationships/slideLayout" Target="../slideLayouts/slideLayout3.xml"/><Relationship Id="rId4" Type="http://schemas.openxmlformats.org/officeDocument/2006/relationships/hyperlink" Target="http://ssrn.com/abstract=1099082"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jpe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8.xml"/><Relationship Id="rId4" Type="http://schemas.openxmlformats.org/officeDocument/2006/relationships/image" Target="../media/image54.jpeg"/></Relationships>
</file>

<file path=ppt/slides/_rels/slide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 Id="rId4" Type="http://schemas.openxmlformats.org/officeDocument/2006/relationships/image" Target="../media/image57.jpeg"/></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1.jpeg"/></Relationships>
</file>

<file path=ppt/slides/_rels/slide8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3.jpe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Online Profiles  </a:t>
            </a:r>
            <a:br>
              <a:rPr lang="en-US" dirty="0" smtClean="0"/>
            </a:br>
            <a:r>
              <a:rPr lang="en-US" dirty="0" smtClean="0"/>
              <a:t>Opinions, Inference, Perception</a:t>
            </a:r>
            <a:endParaRPr lang="en-US" dirty="0"/>
          </a:p>
        </p:txBody>
      </p:sp>
      <p:sp>
        <p:nvSpPr>
          <p:cNvPr id="3" name="Subtitle 2"/>
          <p:cNvSpPr>
            <a:spLocks noGrp="1"/>
          </p:cNvSpPr>
          <p:nvPr>
            <p:ph type="subTitle" idx="1"/>
          </p:nvPr>
        </p:nvSpPr>
        <p:spPr/>
        <p:txBody>
          <a:bodyPr/>
          <a:lstStyle/>
          <a:p>
            <a:r>
              <a:rPr lang="en-US" dirty="0" smtClean="0"/>
              <a:t>Elena </a:t>
            </a:r>
            <a:r>
              <a:rPr lang="en-US" dirty="0" err="1" smtClean="0"/>
              <a:t>Agapie</a:t>
            </a:r>
            <a:endParaRPr lang="en-US" dirty="0" smtClean="0"/>
          </a:p>
          <a:p>
            <a:r>
              <a:rPr lang="en-US" dirty="0" smtClean="0"/>
              <a:t>Qualifying </a:t>
            </a:r>
            <a:r>
              <a:rPr lang="en-US" dirty="0" smtClean="0"/>
              <a:t>Exam, Dec 2011</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 Profiles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a:t>
            </a:fld>
            <a:endParaRPr lang="en-US" dirty="0"/>
          </a:p>
        </p:txBody>
      </p:sp>
      <p:pic>
        <p:nvPicPr>
          <p:cNvPr id="60419" name="Picture 3"/>
          <p:cNvPicPr>
            <a:picLocks noChangeAspect="1" noChangeArrowheads="1"/>
          </p:cNvPicPr>
          <p:nvPr/>
        </p:nvPicPr>
        <p:blipFill>
          <a:blip r:embed="rId2" cstate="print"/>
          <a:srcRect/>
          <a:stretch>
            <a:fillRect/>
          </a:stretch>
        </p:blipFill>
        <p:spPr bwMode="auto">
          <a:xfrm>
            <a:off x="5029200" y="3352800"/>
            <a:ext cx="3581400" cy="3203675"/>
          </a:xfrm>
          <a:prstGeom prst="rect">
            <a:avLst/>
          </a:prstGeom>
          <a:noFill/>
          <a:ln w="9525">
            <a:noFill/>
            <a:miter lim="800000"/>
            <a:headEnd/>
            <a:tailEnd/>
          </a:ln>
        </p:spPr>
      </p:pic>
      <p:pic>
        <p:nvPicPr>
          <p:cNvPr id="65538" name="Picture 2"/>
          <p:cNvPicPr>
            <a:picLocks noChangeAspect="1" noChangeArrowheads="1"/>
          </p:cNvPicPr>
          <p:nvPr/>
        </p:nvPicPr>
        <p:blipFill>
          <a:blip r:embed="rId3" cstate="print"/>
          <a:srcRect/>
          <a:stretch>
            <a:fillRect/>
          </a:stretch>
        </p:blipFill>
        <p:spPr bwMode="auto">
          <a:xfrm>
            <a:off x="228600" y="1828800"/>
            <a:ext cx="496956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Longer term future work</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Forums Opinion Discussion</a:t>
            </a:r>
          </a:p>
          <a:p>
            <a:pPr lvl="1"/>
            <a:r>
              <a:rPr lang="en-US" dirty="0" smtClean="0"/>
              <a:t>Match people by common profiles to discuss something they don’t agree with</a:t>
            </a:r>
          </a:p>
          <a:p>
            <a:endParaRPr lang="en-US" dirty="0" smtClean="0"/>
          </a:p>
        </p:txBody>
      </p:sp>
      <p:sp>
        <p:nvSpPr>
          <p:cNvPr id="4" name="Slide Number Placeholder 3"/>
          <p:cNvSpPr>
            <a:spLocks noGrp="1"/>
          </p:cNvSpPr>
          <p:nvPr>
            <p:ph type="sldNum" sz="quarter" idx="12"/>
          </p:nvPr>
        </p:nvSpPr>
        <p:spPr/>
        <p:txBody>
          <a:bodyPr/>
          <a:lstStyle/>
          <a:p>
            <a:fld id="{AAE35318-1CD5-4E7D-9274-929C94EB91B7}" type="slidenum">
              <a:rPr lang="en-US" smtClean="0"/>
              <a:pPr/>
              <a:t>101</a:t>
            </a:fld>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Identify what questions one needs to ask in a survey to identify opinions on a certain topic</a:t>
            </a:r>
          </a:p>
          <a:p>
            <a:endParaRPr lang="en-US" dirty="0" smtClean="0"/>
          </a:p>
          <a:p>
            <a:r>
              <a:rPr lang="en-US" dirty="0" smtClean="0"/>
              <a:t>What type of information to identify for an individual to asses their social views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profile information is useful to see about authors</a:t>
            </a:r>
          </a:p>
          <a:p>
            <a:pPr lvl="1"/>
            <a:r>
              <a:rPr lang="en-US" dirty="0" smtClean="0"/>
              <a:t>For a domain specific question </a:t>
            </a:r>
          </a:p>
          <a:p>
            <a:pPr lvl="1"/>
            <a:r>
              <a:rPr lang="en-US" dirty="0" smtClean="0"/>
              <a:t>How do we identify what this information should be?</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103</a:t>
            </a:fld>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533400" y="381000"/>
            <a:ext cx="10069513"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fontAlgn="auto">
              <a:spcBef>
                <a:spcPct val="50000"/>
              </a:spcBef>
              <a:spcAft>
                <a:spcPts val="0"/>
              </a:spcAft>
              <a:defRPr/>
            </a:pPr>
            <a:r>
              <a:rPr lang="en-US" sz="4000" b="1" dirty="0">
                <a:latin typeface="+mn-lt"/>
                <a:ea typeface="+mn-ea"/>
              </a:rPr>
              <a:t>Awesome People </a:t>
            </a:r>
          </a:p>
        </p:txBody>
      </p:sp>
      <p:cxnSp>
        <p:nvCxnSpPr>
          <p:cNvPr id="28" name="Straight Connector 27"/>
          <p:cNvCxnSpPr>
            <a:cxnSpLocks noChangeShapeType="1"/>
          </p:cNvCxnSpPr>
          <p:nvPr/>
        </p:nvCxnSpPr>
        <p:spPr bwMode="auto">
          <a:xfrm flipH="1">
            <a:off x="3505200" y="1295400"/>
            <a:ext cx="30162" cy="5119688"/>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
        <p:nvSpPr>
          <p:cNvPr id="28691" name="TextBox 33"/>
          <p:cNvSpPr txBox="1">
            <a:spLocks noChangeArrowheads="1"/>
          </p:cNvSpPr>
          <p:nvPr/>
        </p:nvSpPr>
        <p:spPr bwMode="auto">
          <a:xfrm>
            <a:off x="3733800" y="1447800"/>
            <a:ext cx="5595763" cy="4247317"/>
          </a:xfrm>
          <a:prstGeom prst="rect">
            <a:avLst/>
          </a:prstGeom>
          <a:noFill/>
          <a:ln w="9525">
            <a:noFill/>
            <a:miter lim="800000"/>
            <a:headEnd/>
            <a:tailEnd/>
          </a:ln>
        </p:spPr>
        <p:txBody>
          <a:bodyPr wrap="none">
            <a:spAutoFit/>
          </a:bodyPr>
          <a:lstStyle/>
          <a:p>
            <a:r>
              <a:rPr lang="en-US" dirty="0" smtClean="0"/>
              <a:t>IIS: Anna, </a:t>
            </a:r>
            <a:r>
              <a:rPr lang="en-US" dirty="0" err="1" smtClean="0"/>
              <a:t>Dimitrios</a:t>
            </a:r>
            <a:r>
              <a:rPr lang="en-US" dirty="0" smtClean="0"/>
              <a:t>, </a:t>
            </a:r>
            <a:r>
              <a:rPr lang="en-US" dirty="0" err="1" smtClean="0"/>
              <a:t>Pao</a:t>
            </a:r>
            <a:r>
              <a:rPr lang="en-US" dirty="0" smtClean="0"/>
              <a:t>, Katharina, Ken, Hsiao, Steve </a:t>
            </a:r>
          </a:p>
          <a:p>
            <a:endParaRPr lang="en-US" dirty="0"/>
          </a:p>
          <a:p>
            <a:r>
              <a:rPr lang="en-US" dirty="0" smtClean="0"/>
              <a:t>UID</a:t>
            </a:r>
            <a:r>
              <a:rPr lang="en-US" smtClean="0"/>
              <a:t>: Katrina </a:t>
            </a:r>
            <a:r>
              <a:rPr lang="en-US" dirty="0" err="1" smtClean="0"/>
              <a:t>Panovic</a:t>
            </a:r>
            <a:r>
              <a:rPr lang="en-US" dirty="0" smtClean="0"/>
              <a:t>, </a:t>
            </a:r>
            <a:r>
              <a:rPr lang="en-US" dirty="0" err="1" smtClean="0"/>
              <a:t>Juho</a:t>
            </a:r>
            <a:r>
              <a:rPr lang="en-US" dirty="0" smtClean="0"/>
              <a:t> Kim, </a:t>
            </a:r>
            <a:r>
              <a:rPr lang="en-US" dirty="0" err="1" smtClean="0"/>
              <a:t>Eirik</a:t>
            </a:r>
            <a:r>
              <a:rPr lang="en-US" dirty="0" smtClean="0"/>
              <a:t> </a:t>
            </a:r>
            <a:r>
              <a:rPr lang="en-US" dirty="0" err="1" smtClean="0"/>
              <a:t>Bakke</a:t>
            </a:r>
            <a:r>
              <a:rPr lang="en-US" dirty="0" smtClean="0"/>
              <a:t>, Max Goldman</a:t>
            </a:r>
          </a:p>
          <a:p>
            <a:r>
              <a:rPr lang="en-US" dirty="0"/>
              <a:t> </a:t>
            </a:r>
            <a:r>
              <a:rPr lang="en-US" dirty="0" smtClean="0"/>
              <a:t>        Greg Little</a:t>
            </a:r>
          </a:p>
          <a:p>
            <a:endParaRPr lang="en-US" dirty="0"/>
          </a:p>
          <a:p>
            <a:r>
              <a:rPr lang="en-US" dirty="0" smtClean="0"/>
              <a:t>CS people: Elaine Angelino, Phillip </a:t>
            </a:r>
            <a:r>
              <a:rPr lang="en-US" dirty="0" err="1" smtClean="0"/>
              <a:t>Guo</a:t>
            </a:r>
            <a:r>
              <a:rPr lang="en-US" dirty="0" smtClean="0"/>
              <a:t>, Alice </a:t>
            </a:r>
            <a:r>
              <a:rPr lang="en-US" dirty="0" err="1" smtClean="0"/>
              <a:t>Gao</a:t>
            </a:r>
            <a:r>
              <a:rPr lang="en-US" dirty="0" smtClean="0"/>
              <a:t>,</a:t>
            </a:r>
          </a:p>
          <a:p>
            <a:r>
              <a:rPr lang="en-US" dirty="0"/>
              <a:t> </a:t>
            </a:r>
            <a:r>
              <a:rPr lang="en-US" dirty="0" smtClean="0"/>
              <a:t>                   </a:t>
            </a:r>
            <a:r>
              <a:rPr lang="en-US" dirty="0" err="1" smtClean="0"/>
              <a:t>Varun</a:t>
            </a:r>
            <a:r>
              <a:rPr lang="en-US" dirty="0" smtClean="0"/>
              <a:t> </a:t>
            </a:r>
            <a:r>
              <a:rPr lang="en-US" dirty="0" err="1" smtClean="0"/>
              <a:t>Kanade</a:t>
            </a:r>
            <a:r>
              <a:rPr lang="en-US" dirty="0" smtClean="0"/>
              <a:t>, Gregory </a:t>
            </a:r>
            <a:r>
              <a:rPr lang="en-US" dirty="0" err="1" smtClean="0"/>
              <a:t>Malecha</a:t>
            </a:r>
            <a:endParaRPr lang="en-US" dirty="0" smtClean="0"/>
          </a:p>
          <a:p>
            <a:endParaRPr lang="en-US" dirty="0"/>
          </a:p>
          <a:p>
            <a:r>
              <a:rPr lang="en-US" dirty="0" smtClean="0"/>
              <a:t>Engineers: Justin Song</a:t>
            </a:r>
          </a:p>
          <a:p>
            <a:endParaRPr lang="en-US" dirty="0"/>
          </a:p>
          <a:p>
            <a:r>
              <a:rPr lang="en-US" dirty="0" err="1" smtClean="0"/>
              <a:t>Psych&amp;Political</a:t>
            </a:r>
            <a:r>
              <a:rPr lang="en-US" dirty="0" smtClean="0"/>
              <a:t> Sciences: Jen </a:t>
            </a:r>
            <a:r>
              <a:rPr lang="en-US" dirty="0" err="1" smtClean="0"/>
              <a:t>Skeffington</a:t>
            </a:r>
            <a:endParaRPr lang="en-US" dirty="0" smtClean="0"/>
          </a:p>
          <a:p>
            <a:endParaRPr lang="en-US" dirty="0"/>
          </a:p>
          <a:p>
            <a:r>
              <a:rPr lang="en-US" dirty="0" smtClean="0"/>
              <a:t>Sociologists: </a:t>
            </a:r>
            <a:r>
              <a:rPr lang="en-US" dirty="0" err="1" smtClean="0"/>
              <a:t>Mazen</a:t>
            </a:r>
            <a:r>
              <a:rPr lang="en-US" dirty="0" smtClean="0"/>
              <a:t> </a:t>
            </a:r>
            <a:r>
              <a:rPr lang="en-US" dirty="0" err="1" smtClean="0"/>
              <a:t>Elfakari</a:t>
            </a:r>
            <a:r>
              <a:rPr lang="en-US" dirty="0" smtClean="0"/>
              <a:t>, </a:t>
            </a:r>
            <a:r>
              <a:rPr lang="en-US" dirty="0" err="1" smtClean="0"/>
              <a:t>Anshul</a:t>
            </a:r>
            <a:r>
              <a:rPr lang="en-US" dirty="0" smtClean="0"/>
              <a:t> Kumar</a:t>
            </a:r>
          </a:p>
          <a:p>
            <a:endParaRPr lang="en-US" dirty="0"/>
          </a:p>
          <a:p>
            <a:r>
              <a:rPr lang="en-US" dirty="0" smtClean="0"/>
              <a:t>  </a:t>
            </a:r>
            <a:endParaRPr lang="en-US" dirty="0"/>
          </a:p>
        </p:txBody>
      </p:sp>
      <p:sp>
        <p:nvSpPr>
          <p:cNvPr id="24" name="TextBox 23"/>
          <p:cNvSpPr txBox="1"/>
          <p:nvPr/>
        </p:nvSpPr>
        <p:spPr>
          <a:xfrm>
            <a:off x="762000" y="1752600"/>
            <a:ext cx="2057400" cy="2308324"/>
          </a:xfrm>
          <a:prstGeom prst="rect">
            <a:avLst/>
          </a:prstGeom>
          <a:noFill/>
        </p:spPr>
        <p:txBody>
          <a:bodyPr wrap="square" rtlCol="0">
            <a:spAutoFit/>
          </a:bodyPr>
          <a:lstStyle/>
          <a:p>
            <a:r>
              <a:rPr lang="en-US" dirty="0" smtClean="0"/>
              <a:t>Krzysztof </a:t>
            </a:r>
            <a:r>
              <a:rPr lang="en-US" dirty="0" err="1" smtClean="0"/>
              <a:t>Gajos</a:t>
            </a:r>
            <a:endParaRPr lang="en-US" dirty="0" smtClean="0"/>
          </a:p>
          <a:p>
            <a:endParaRPr lang="en-US" dirty="0" smtClean="0"/>
          </a:p>
          <a:p>
            <a:r>
              <a:rPr lang="en-US" dirty="0" smtClean="0"/>
              <a:t>Margo Seltzer</a:t>
            </a:r>
          </a:p>
          <a:p>
            <a:endParaRPr lang="en-US" dirty="0" smtClean="0"/>
          </a:p>
          <a:p>
            <a:r>
              <a:rPr lang="en-US" dirty="0" smtClean="0"/>
              <a:t>David </a:t>
            </a:r>
            <a:r>
              <a:rPr lang="en-US" dirty="0" err="1" smtClean="0"/>
              <a:t>Parkes</a:t>
            </a:r>
            <a:endParaRPr lang="en-US" dirty="0" smtClean="0"/>
          </a:p>
          <a:p>
            <a:endParaRPr lang="en-US" dirty="0" smtClean="0"/>
          </a:p>
          <a:p>
            <a:r>
              <a:rPr lang="en-US" dirty="0" smtClean="0"/>
              <a:t>Stuart </a:t>
            </a:r>
            <a:r>
              <a:rPr lang="en-US" dirty="0" err="1" smtClean="0"/>
              <a:t>Shieber</a:t>
            </a:r>
            <a:endParaRPr lang="en-US" dirty="0" smtClean="0"/>
          </a:p>
          <a:p>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107</a:t>
            </a:fld>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108</a:t>
            </a:fld>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Polarization from Information Aggregators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pPr lvl="1"/>
            <a:r>
              <a:rPr lang="en-US" dirty="0" smtClean="0"/>
              <a:t>republican news aggregator</a:t>
            </a:r>
          </a:p>
          <a:p>
            <a:endParaRPr lang="en-US" dirty="0" smtClean="0"/>
          </a:p>
          <a:p>
            <a:endParaRPr lang="en-US" dirty="0" smtClean="0"/>
          </a:p>
          <a:p>
            <a:pPr lvl="1"/>
            <a:endParaRPr lang="en-US" dirty="0" smtClean="0"/>
          </a:p>
          <a:p>
            <a:pPr lvl="1"/>
            <a:endParaRPr lang="en-US" dirty="0" smtClean="0"/>
          </a:p>
          <a:p>
            <a:pPr lvl="1"/>
            <a:r>
              <a:rPr lang="en-US" dirty="0" smtClean="0"/>
              <a:t>conservative </a:t>
            </a:r>
            <a:r>
              <a:rPr lang="en-US" dirty="0" err="1" smtClean="0"/>
              <a:t>YouYube</a:t>
            </a:r>
            <a:endParaRPr lang="en-US" dirty="0" smtClean="0"/>
          </a:p>
        </p:txBody>
      </p:sp>
      <p:sp>
        <p:nvSpPr>
          <p:cNvPr id="6" name="Slide Number Placeholder 5"/>
          <p:cNvSpPr>
            <a:spLocks noGrp="1"/>
          </p:cNvSpPr>
          <p:nvPr>
            <p:ph type="sldNum" sz="quarter" idx="12"/>
          </p:nvPr>
        </p:nvSpPr>
        <p:spPr/>
        <p:txBody>
          <a:bodyPr/>
          <a:lstStyle/>
          <a:p>
            <a:fld id="{AAE35318-1CD5-4E7D-9274-929C94EB91B7}" type="slidenum">
              <a:rPr lang="en-US" smtClean="0"/>
              <a:pPr/>
              <a:t>109</a:t>
            </a:fld>
            <a:endParaRPr lang="en-US" dirty="0"/>
          </a:p>
        </p:txBody>
      </p:sp>
      <p:pic>
        <p:nvPicPr>
          <p:cNvPr id="13314" name="Picture 2" descr="C:\Users\elena\Desktop\research\presentation\drudgereport.jpg"/>
          <p:cNvPicPr>
            <a:picLocks noChangeAspect="1" noChangeArrowheads="1"/>
          </p:cNvPicPr>
          <p:nvPr/>
        </p:nvPicPr>
        <p:blipFill>
          <a:blip r:embed="rId2" cstate="print"/>
          <a:srcRect/>
          <a:stretch>
            <a:fillRect/>
          </a:stretch>
        </p:blipFill>
        <p:spPr bwMode="auto">
          <a:xfrm>
            <a:off x="609600" y="1447800"/>
            <a:ext cx="4413250" cy="622381"/>
          </a:xfrm>
          <a:prstGeom prst="rect">
            <a:avLst/>
          </a:prstGeom>
          <a:noFill/>
        </p:spPr>
      </p:pic>
      <p:pic>
        <p:nvPicPr>
          <p:cNvPr id="13315" name="Picture 3" descr="C:\Users\elena\Desktop\research\presentation\popmodal.jpg"/>
          <p:cNvPicPr>
            <a:picLocks noChangeAspect="1" noChangeArrowheads="1"/>
          </p:cNvPicPr>
          <p:nvPr/>
        </p:nvPicPr>
        <p:blipFill>
          <a:blip r:embed="rId3" cstate="print"/>
          <a:srcRect/>
          <a:stretch>
            <a:fillRect/>
          </a:stretch>
        </p:blipFill>
        <p:spPr bwMode="auto">
          <a:xfrm>
            <a:off x="990600" y="3581400"/>
            <a:ext cx="3257550" cy="685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Tomorrow’s World</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110</a:t>
            </a:fld>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111</a:t>
            </a:fld>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112</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reasons</a:t>
            </a:r>
            <a:endParaRPr lang="en-US" dirty="0"/>
          </a:p>
        </p:txBody>
      </p:sp>
      <p:sp>
        <p:nvSpPr>
          <p:cNvPr id="3" name="Content Placeholder 2"/>
          <p:cNvSpPr>
            <a:spLocks noGrp="1"/>
          </p:cNvSpPr>
          <p:nvPr>
            <p:ph idx="1"/>
          </p:nvPr>
        </p:nvSpPr>
        <p:spPr/>
        <p:txBody>
          <a:bodyPr/>
          <a:lstStyle/>
          <a:p>
            <a:r>
              <a:rPr lang="en-US" dirty="0" smtClean="0"/>
              <a:t>why people read biased information</a:t>
            </a:r>
          </a:p>
          <a:p>
            <a:pPr lvl="1"/>
            <a:r>
              <a:rPr lang="en-US" dirty="0" smtClean="0"/>
              <a:t>Habits</a:t>
            </a:r>
          </a:p>
          <a:p>
            <a:pPr lvl="1"/>
            <a:r>
              <a:rPr lang="en-US" dirty="0" smtClean="0"/>
              <a:t>Access to information</a:t>
            </a:r>
          </a:p>
          <a:p>
            <a:pPr lvl="1"/>
            <a:r>
              <a:rPr lang="en-US" dirty="0" smtClean="0"/>
              <a:t>Trust</a:t>
            </a:r>
          </a:p>
          <a:p>
            <a:pPr lvl="1"/>
            <a:r>
              <a:rPr lang="en-US" dirty="0" smtClean="0"/>
              <a:t>Affect</a:t>
            </a:r>
          </a:p>
          <a:p>
            <a:pPr lvl="1"/>
            <a:r>
              <a:rPr lang="en-US" dirty="0" smtClean="0"/>
              <a:t>Bias</a:t>
            </a:r>
          </a:p>
          <a:p>
            <a:pPr lvl="1"/>
            <a:r>
              <a:rPr lang="en-US" dirty="0" smtClean="0"/>
              <a:t>Culture</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113</a:t>
            </a:fld>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114</a:t>
            </a:fld>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Experiments</a:t>
            </a:r>
            <a:endParaRPr lang="en-US" dirty="0"/>
          </a:p>
        </p:txBody>
      </p:sp>
      <p:sp>
        <p:nvSpPr>
          <p:cNvPr id="3" name="Content Placeholder 2"/>
          <p:cNvSpPr>
            <a:spLocks noGrp="1"/>
          </p:cNvSpPr>
          <p:nvPr>
            <p:ph idx="1"/>
          </p:nvPr>
        </p:nvSpPr>
        <p:spPr/>
        <p:txBody>
          <a:bodyPr/>
          <a:lstStyle/>
          <a:p>
            <a:r>
              <a:rPr lang="en-US" dirty="0" smtClean="0"/>
              <a:t>What information could reflect people’s views?</a:t>
            </a:r>
          </a:p>
          <a:p>
            <a:pPr lvl="1"/>
            <a:r>
              <a:rPr lang="en-US" dirty="0" smtClean="0"/>
              <a:t>Can we predict world views from certain types of info?</a:t>
            </a:r>
          </a:p>
          <a:p>
            <a:r>
              <a:rPr lang="en-US" dirty="0" smtClean="0"/>
              <a:t>Can people consistently perceive other’s world views?</a:t>
            </a:r>
          </a:p>
          <a:p>
            <a:r>
              <a:rPr lang="en-US" dirty="0" smtClean="0"/>
              <a:t>How would these profiles affect </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115</a:t>
            </a:fld>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1</a:t>
            </a:r>
            <a:endParaRPr lang="en-US" dirty="0"/>
          </a:p>
        </p:txBody>
      </p:sp>
      <p:sp>
        <p:nvSpPr>
          <p:cNvPr id="3" name="Content Placeholder 2"/>
          <p:cNvSpPr>
            <a:spLocks noGrp="1"/>
          </p:cNvSpPr>
          <p:nvPr>
            <p:ph idx="1"/>
          </p:nvPr>
        </p:nvSpPr>
        <p:spPr/>
        <p:txBody>
          <a:bodyPr/>
          <a:lstStyle/>
          <a:p>
            <a:r>
              <a:rPr lang="en-US" dirty="0" smtClean="0"/>
              <a:t>What information could reflect people’s views?</a:t>
            </a:r>
          </a:p>
          <a:p>
            <a:pPr lvl="1"/>
            <a:r>
              <a:rPr lang="en-US" dirty="0" smtClean="0"/>
              <a:t>Can we predict world views from certain types of info?</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116</a:t>
            </a:fld>
            <a:endParaRPr lang="en-US" dirty="0"/>
          </a:p>
        </p:txBody>
      </p:sp>
      <p:pic>
        <p:nvPicPr>
          <p:cNvPr id="5" name="Picture 4"/>
          <p:cNvPicPr/>
          <p:nvPr/>
        </p:nvPicPr>
        <p:blipFill>
          <a:blip r:embed="rId2" cstate="print"/>
          <a:srcRect/>
          <a:stretch>
            <a:fillRect/>
          </a:stretch>
        </p:blipFill>
        <p:spPr bwMode="auto">
          <a:xfrm>
            <a:off x="3581400" y="3352800"/>
            <a:ext cx="47244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3" name="Content Placeholder 2"/>
          <p:cNvSpPr>
            <a:spLocks noGrp="1"/>
          </p:cNvSpPr>
          <p:nvPr>
            <p:ph idx="1"/>
          </p:nvPr>
        </p:nvSpPr>
        <p:spPr/>
        <p:txBody>
          <a:bodyPr/>
          <a:lstStyle/>
          <a:p>
            <a:r>
              <a:rPr lang="en-US" dirty="0" smtClean="0"/>
              <a:t>Opinions on debatable topics</a:t>
            </a:r>
          </a:p>
          <a:p>
            <a:r>
              <a:rPr lang="en-US" dirty="0" smtClean="0"/>
              <a:t>What charities would you donate to?\</a:t>
            </a:r>
          </a:p>
          <a:p>
            <a:endParaRPr lang="en-US" dirty="0"/>
          </a:p>
          <a:p>
            <a:r>
              <a:rPr lang="en-US" dirty="0" smtClean="0"/>
              <a:t>Goal: Identify items from which we can infer people’s world views</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117</a:t>
            </a:fld>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118</a:t>
            </a:fld>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119</a:t>
            </a:fld>
            <a:endParaRPr lang="en-US" dirty="0"/>
          </a:p>
        </p:txBody>
      </p:sp>
      <p:sp>
        <p:nvSpPr>
          <p:cNvPr id="512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Content Placeholder 6"/>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US"/>
          </a:p>
        </p:txBody>
      </p:sp>
      <p:sp>
        <p:nvSpPr>
          <p:cNvPr id="9" name="Subtitle 8"/>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12</a:t>
            </a:fld>
            <a:endParaRPr lang="en-US" dirty="0"/>
          </a:p>
        </p:txBody>
      </p:sp>
      <p:pic>
        <p:nvPicPr>
          <p:cNvPr id="125954" name="Picture 2"/>
          <p:cNvPicPr>
            <a:picLocks noChangeAspect="1" noChangeArrowheads="1"/>
          </p:cNvPicPr>
          <p:nvPr/>
        </p:nvPicPr>
        <p:blipFill>
          <a:blip r:embed="rId2" cstate="print"/>
          <a:srcRect/>
          <a:stretch>
            <a:fillRect/>
          </a:stretch>
        </p:blipFill>
        <p:spPr bwMode="auto">
          <a:xfrm>
            <a:off x="381000" y="1752600"/>
            <a:ext cx="8610600" cy="37886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120</a:t>
            </a:fld>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121</a:t>
            </a:fld>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Content Placeholder 2"/>
          <p:cNvSpPr>
            <a:spLocks noGrp="1"/>
          </p:cNvSpPr>
          <p:nvPr>
            <p:ph idx="1"/>
          </p:nvPr>
        </p:nvSpPr>
        <p:spPr/>
        <p:txBody>
          <a:bodyPr/>
          <a:lstStyle/>
          <a:p>
            <a:r>
              <a:rPr lang="en-US" dirty="0" smtClean="0"/>
              <a:t>How do people perceive online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122</a:t>
            </a:fld>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123</a:t>
            </a:fld>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124</a:t>
            </a:fld>
            <a:endParaRPr lang="en-US" dirty="0"/>
          </a:p>
        </p:txBody>
      </p:sp>
      <p:grpSp>
        <p:nvGrpSpPr>
          <p:cNvPr id="20" name="Group 19"/>
          <p:cNvGrpSpPr/>
          <p:nvPr/>
        </p:nvGrpSpPr>
        <p:grpSpPr>
          <a:xfrm>
            <a:off x="1295400" y="2895600"/>
            <a:ext cx="4876800" cy="2045732"/>
            <a:chOff x="1295400" y="2895600"/>
            <a:chExt cx="4876800" cy="2045732"/>
          </a:xfrm>
        </p:grpSpPr>
        <p:grpSp>
          <p:nvGrpSpPr>
            <p:cNvPr id="19" name="Group 18"/>
            <p:cNvGrpSpPr/>
            <p:nvPr/>
          </p:nvGrpSpPr>
          <p:grpSpPr>
            <a:xfrm>
              <a:off x="1371600" y="2895600"/>
              <a:ext cx="4800600" cy="1962150"/>
              <a:chOff x="1371600" y="2895600"/>
              <a:chExt cx="4800600" cy="1962150"/>
            </a:xfrm>
          </p:grpSpPr>
          <p:pic>
            <p:nvPicPr>
              <p:cNvPr id="96259" name="Picture 3"/>
              <p:cNvPicPr>
                <a:picLocks noChangeAspect="1" noChangeArrowheads="1"/>
              </p:cNvPicPr>
              <p:nvPr/>
            </p:nvPicPr>
            <p:blipFill>
              <a:blip r:embed="rId2" cstate="print"/>
              <a:srcRect/>
              <a:stretch>
                <a:fillRect/>
              </a:stretch>
            </p:blipFill>
            <p:spPr bwMode="auto">
              <a:xfrm>
                <a:off x="1371600" y="2895600"/>
                <a:ext cx="4800600" cy="1962150"/>
              </a:xfrm>
              <a:prstGeom prst="rect">
                <a:avLst/>
              </a:prstGeom>
              <a:noFill/>
              <a:ln w="9525">
                <a:noFill/>
                <a:miter lim="800000"/>
                <a:headEnd/>
                <a:tailEnd/>
              </a:ln>
            </p:spPr>
          </p:pic>
          <p:cxnSp>
            <p:nvCxnSpPr>
              <p:cNvPr id="14" name="Straight Connector 13"/>
              <p:cNvCxnSpPr/>
              <p:nvPr/>
            </p:nvCxnSpPr>
            <p:spPr>
              <a:xfrm flipH="1" flipV="1">
                <a:off x="2590800" y="3124200"/>
                <a:ext cx="1752600" cy="12954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rot="16200000">
              <a:off x="718066" y="3472934"/>
              <a:ext cx="1524000" cy="369332"/>
            </a:xfrm>
            <a:prstGeom prst="rect">
              <a:avLst/>
            </a:prstGeom>
            <a:noFill/>
          </p:spPr>
          <p:txBody>
            <a:bodyPr wrap="square" rtlCol="0">
              <a:spAutoFit/>
            </a:bodyPr>
            <a:lstStyle/>
            <a:p>
              <a:r>
                <a:rPr lang="en-US" dirty="0" smtClean="0"/>
                <a:t>EH score</a:t>
              </a:r>
              <a:endParaRPr lang="en-US" dirty="0"/>
            </a:p>
          </p:txBody>
        </p:sp>
        <p:sp>
          <p:nvSpPr>
            <p:cNvPr id="9" name="TextBox 8"/>
            <p:cNvSpPr txBox="1"/>
            <p:nvPr/>
          </p:nvSpPr>
          <p:spPr>
            <a:xfrm>
              <a:off x="2590800" y="4572000"/>
              <a:ext cx="2819400" cy="369332"/>
            </a:xfrm>
            <a:prstGeom prst="rect">
              <a:avLst/>
            </a:prstGeom>
            <a:noFill/>
          </p:spPr>
          <p:txBody>
            <a:bodyPr wrap="square" rtlCol="0">
              <a:spAutoFit/>
            </a:bodyPr>
            <a:lstStyle/>
            <a:p>
              <a:r>
                <a:rPr lang="en-US" dirty="0" smtClean="0"/>
                <a:t>Principal Component 2</a:t>
              </a:r>
              <a:endParaRPr lang="en-US" dirty="0"/>
            </a:p>
          </p:txBody>
        </p:sp>
      </p:grpSp>
      <p:grpSp>
        <p:nvGrpSpPr>
          <p:cNvPr id="18" name="Group 17"/>
          <p:cNvGrpSpPr/>
          <p:nvPr/>
        </p:nvGrpSpPr>
        <p:grpSpPr>
          <a:xfrm>
            <a:off x="2286000" y="381000"/>
            <a:ext cx="4848225" cy="2198132"/>
            <a:chOff x="4724400" y="-228600"/>
            <a:chExt cx="4848225" cy="2198132"/>
          </a:xfrm>
        </p:grpSpPr>
        <p:grpSp>
          <p:nvGrpSpPr>
            <p:cNvPr id="10" name="Group 9"/>
            <p:cNvGrpSpPr/>
            <p:nvPr/>
          </p:nvGrpSpPr>
          <p:grpSpPr>
            <a:xfrm>
              <a:off x="4724400" y="-228600"/>
              <a:ext cx="4848225" cy="2198132"/>
              <a:chOff x="2133600" y="3124200"/>
              <a:chExt cx="4848225" cy="2198132"/>
            </a:xfrm>
          </p:grpSpPr>
          <p:pic>
            <p:nvPicPr>
              <p:cNvPr id="96258" name="Picture 2"/>
              <p:cNvPicPr>
                <a:picLocks noChangeAspect="1" noChangeArrowheads="1"/>
              </p:cNvPicPr>
              <p:nvPr/>
            </p:nvPicPr>
            <p:blipFill>
              <a:blip r:embed="rId3" cstate="print"/>
              <a:srcRect/>
              <a:stretch>
                <a:fillRect/>
              </a:stretch>
            </p:blipFill>
            <p:spPr bwMode="auto">
              <a:xfrm>
                <a:off x="2209800" y="3124200"/>
                <a:ext cx="4772025" cy="2133600"/>
              </a:xfrm>
              <a:prstGeom prst="rect">
                <a:avLst/>
              </a:prstGeom>
              <a:noFill/>
              <a:ln w="9525">
                <a:noFill/>
                <a:miter lim="800000"/>
                <a:headEnd/>
                <a:tailEnd/>
              </a:ln>
            </p:spPr>
          </p:pic>
          <p:sp>
            <p:nvSpPr>
              <p:cNvPr id="6" name="TextBox 5"/>
              <p:cNvSpPr txBox="1"/>
              <p:nvPr/>
            </p:nvSpPr>
            <p:spPr>
              <a:xfrm>
                <a:off x="3657600" y="4953000"/>
                <a:ext cx="2819400" cy="369332"/>
              </a:xfrm>
              <a:prstGeom prst="rect">
                <a:avLst/>
              </a:prstGeom>
              <a:noFill/>
            </p:spPr>
            <p:txBody>
              <a:bodyPr wrap="square" rtlCol="0">
                <a:spAutoFit/>
              </a:bodyPr>
              <a:lstStyle/>
              <a:p>
                <a:r>
                  <a:rPr lang="en-US" dirty="0" smtClean="0"/>
                  <a:t>Principal Component 2</a:t>
                </a:r>
                <a:endParaRPr lang="en-US" dirty="0"/>
              </a:p>
            </p:txBody>
          </p:sp>
          <p:sp>
            <p:nvSpPr>
              <p:cNvPr id="7" name="TextBox 6"/>
              <p:cNvSpPr txBox="1"/>
              <p:nvPr/>
            </p:nvSpPr>
            <p:spPr>
              <a:xfrm rot="16200000">
                <a:off x="1638300" y="3924300"/>
                <a:ext cx="1365766" cy="375166"/>
              </a:xfrm>
              <a:prstGeom prst="rect">
                <a:avLst/>
              </a:prstGeom>
              <a:noFill/>
            </p:spPr>
            <p:txBody>
              <a:bodyPr wrap="square" rtlCol="0">
                <a:spAutoFit/>
              </a:bodyPr>
              <a:lstStyle/>
              <a:p>
                <a:r>
                  <a:rPr lang="en-US" dirty="0" smtClean="0"/>
                  <a:t>IC score</a:t>
                </a:r>
                <a:endParaRPr lang="en-US" dirty="0"/>
              </a:p>
            </p:txBody>
          </p:sp>
        </p:grpSp>
        <p:cxnSp>
          <p:nvCxnSpPr>
            <p:cNvPr id="13" name="Straight Connector 12"/>
            <p:cNvCxnSpPr/>
            <p:nvPr/>
          </p:nvCxnSpPr>
          <p:spPr>
            <a:xfrm flipV="1">
              <a:off x="6324600" y="228600"/>
              <a:ext cx="1676400" cy="12192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dirty="0"/>
              <a:t>Logistic, </a:t>
            </a:r>
            <a:r>
              <a:rPr lang="en-US" b="1" dirty="0" err="1"/>
              <a:t>Guncontrol</a:t>
            </a:r>
            <a:r>
              <a:rPr lang="en-US" b="1" dirty="0"/>
              <a:t>, climate, internet, </a:t>
            </a:r>
            <a:r>
              <a:rPr lang="en-US" b="1" dirty="0" err="1"/>
              <a:t>gunowner</a:t>
            </a:r>
            <a:r>
              <a:rPr lang="en-US" b="1" dirty="0"/>
              <a:t>, nuclear, mean_EH_2bin</a:t>
            </a:r>
            <a:endParaRPr lang="en-US" dirty="0"/>
          </a:p>
          <a:p>
            <a:r>
              <a:rPr lang="en-US" dirty="0"/>
              <a:t> </a:t>
            </a:r>
          </a:p>
          <a:p>
            <a:r>
              <a:rPr lang="en-US" dirty="0"/>
              <a:t>=== Stratified cross-validation ===</a:t>
            </a:r>
          </a:p>
          <a:p>
            <a:r>
              <a:rPr lang="en-US" dirty="0"/>
              <a:t>=== Summary ===</a:t>
            </a:r>
          </a:p>
          <a:p>
            <a:r>
              <a:rPr lang="en-US" dirty="0"/>
              <a:t> </a:t>
            </a:r>
          </a:p>
          <a:p>
            <a:r>
              <a:rPr lang="en-US" dirty="0"/>
              <a:t>Correctly Classified Instances          67               85.8974 %</a:t>
            </a:r>
          </a:p>
          <a:p>
            <a:r>
              <a:rPr lang="en-US" dirty="0"/>
              <a:t>Incorrectly Classified Instances        11               14.1026 %</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125</a:t>
            </a:fld>
            <a:endParaRPr lang="en-US" dirty="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pPr>
              <a:buNone/>
            </a:pPr>
            <a:r>
              <a:rPr lang="en-US" b="1" dirty="0"/>
              <a:t>Logistic pc1, … pc11, mean_IC_2bin</a:t>
            </a:r>
            <a:endParaRPr lang="en-US" dirty="0"/>
          </a:p>
          <a:p>
            <a:pPr>
              <a:buNone/>
            </a:pPr>
            <a:r>
              <a:rPr lang="en-US" dirty="0"/>
              <a:t> </a:t>
            </a:r>
          </a:p>
          <a:p>
            <a:pPr>
              <a:buNone/>
            </a:pPr>
            <a:r>
              <a:rPr lang="en-US" dirty="0"/>
              <a:t>=== Summary ===</a:t>
            </a:r>
          </a:p>
          <a:p>
            <a:pPr>
              <a:buNone/>
            </a:pPr>
            <a:r>
              <a:rPr lang="en-US" dirty="0"/>
              <a:t> </a:t>
            </a:r>
          </a:p>
          <a:p>
            <a:pPr>
              <a:buNone/>
            </a:pPr>
            <a:r>
              <a:rPr lang="en-US" dirty="0"/>
              <a:t>Correctly Classified Instances          51               65.3846 %</a:t>
            </a:r>
          </a:p>
          <a:p>
            <a:pPr>
              <a:buNone/>
            </a:pPr>
            <a:r>
              <a:rPr lang="en-US" dirty="0"/>
              <a:t>Incorrectly Classified Instances        27               34.6154 %</a:t>
            </a:r>
          </a:p>
          <a:p>
            <a:pPr>
              <a:buNone/>
            </a:pPr>
            <a:endParaRPr lang="en-US" dirty="0"/>
          </a:p>
          <a:p>
            <a:pPr>
              <a:buNone/>
            </a:pPr>
            <a:r>
              <a:rPr lang="en-US" dirty="0"/>
              <a:t> </a:t>
            </a:r>
          </a:p>
          <a:p>
            <a:pPr>
              <a:buNone/>
            </a:pPr>
            <a:r>
              <a:rPr lang="en-US" dirty="0"/>
              <a:t>               TP Rate   FP Rate   Precision   Recall  F-Measure   ROC Area  Class</a:t>
            </a:r>
          </a:p>
          <a:p>
            <a:pPr>
              <a:buNone/>
            </a:pPr>
            <a:r>
              <a:rPr lang="en-US" dirty="0"/>
              <a:t>                 0.723     0.452      0.708     0.723     0.716      0.714    -1.000000</a:t>
            </a:r>
          </a:p>
          <a:p>
            <a:pPr>
              <a:buNone/>
            </a:pPr>
            <a:r>
              <a:rPr lang="en-US" dirty="0"/>
              <a:t>                 0.548     0.277      0.567     0.548     0.557      0.714    1.000000</a:t>
            </a:r>
          </a:p>
          <a:p>
            <a:pPr>
              <a:buNone/>
            </a:pPr>
            <a:r>
              <a:rPr lang="en-US" dirty="0"/>
              <a:t>Weighted Avg.    0.654     0.382      0.652     0.654     0.653      0.714</a:t>
            </a:r>
          </a:p>
          <a:p>
            <a:pPr>
              <a:buNone/>
            </a:pPr>
            <a:r>
              <a:rPr lang="en-US" dirty="0"/>
              <a:t> </a:t>
            </a:r>
          </a:p>
          <a:p>
            <a:pPr>
              <a:buNone/>
            </a:pPr>
            <a:r>
              <a:rPr lang="en-US" dirty="0"/>
              <a:t>=== Confusion Matrix ===</a:t>
            </a:r>
          </a:p>
          <a:p>
            <a:pPr>
              <a:buNone/>
            </a:pPr>
            <a:r>
              <a:rPr lang="en-US" dirty="0"/>
              <a:t> </a:t>
            </a:r>
          </a:p>
          <a:p>
            <a:pPr>
              <a:buNone/>
            </a:pPr>
            <a:r>
              <a:rPr lang="en-US" dirty="0"/>
              <a:t>  a  b   &lt;-- classified as</a:t>
            </a:r>
          </a:p>
          <a:p>
            <a:pPr>
              <a:buNone/>
            </a:pPr>
            <a:r>
              <a:rPr lang="en-US" dirty="0"/>
              <a:t> 34 13 |  a = -1.000000</a:t>
            </a:r>
          </a:p>
          <a:p>
            <a:pPr>
              <a:buNone/>
            </a:pPr>
            <a:r>
              <a:rPr lang="en-US" dirty="0"/>
              <a:t> 14 17 |  b = 1.000000</a:t>
            </a:r>
          </a:p>
          <a:p>
            <a:r>
              <a:rPr lang="en-US" dirty="0"/>
              <a:t> </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126</a:t>
            </a:fld>
            <a:endParaRPr lang="en-US" dirty="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32500" lnSpcReduction="20000"/>
          </a:bodyPr>
          <a:lstStyle/>
          <a:p>
            <a:r>
              <a:rPr lang="en-US" b="1" dirty="0"/>
              <a:t>Logistic - - pc1,… pc5, mean EH_2bin</a:t>
            </a:r>
            <a:endParaRPr lang="en-US" dirty="0"/>
          </a:p>
          <a:p>
            <a:r>
              <a:rPr lang="en-US" dirty="0"/>
              <a:t> </a:t>
            </a:r>
          </a:p>
          <a:p>
            <a:r>
              <a:rPr lang="en-US" dirty="0"/>
              <a:t> </a:t>
            </a:r>
          </a:p>
          <a:p>
            <a:r>
              <a:rPr lang="en-US" dirty="0"/>
              <a:t>=== Summary ===</a:t>
            </a:r>
          </a:p>
          <a:p>
            <a:r>
              <a:rPr lang="en-US" dirty="0"/>
              <a:t> </a:t>
            </a:r>
          </a:p>
          <a:p>
            <a:r>
              <a:rPr lang="en-US" dirty="0"/>
              <a:t>Correctly Classified Instances          68               87.1795 %</a:t>
            </a:r>
          </a:p>
          <a:p>
            <a:r>
              <a:rPr lang="en-US" dirty="0"/>
              <a:t>Incorrectly Classified Instances        10               12.8205 %</a:t>
            </a:r>
          </a:p>
          <a:p>
            <a:r>
              <a:rPr lang="en-US" dirty="0"/>
              <a:t>Kappa statistic                          0.6073</a:t>
            </a:r>
          </a:p>
          <a:p>
            <a:r>
              <a:rPr lang="en-US" dirty="0"/>
              <a:t>Mean absolute error                      0.1669</a:t>
            </a:r>
          </a:p>
          <a:p>
            <a:r>
              <a:rPr lang="en-US" dirty="0"/>
              <a:t>Root mean squared error                  0.3088</a:t>
            </a:r>
          </a:p>
          <a:p>
            <a:r>
              <a:rPr lang="en-US" dirty="0"/>
              <a:t>Relative absolute error                 48.2746 %</a:t>
            </a:r>
          </a:p>
          <a:p>
            <a:r>
              <a:rPr lang="en-US" dirty="0"/>
              <a:t>Root relative squared error             74.6665 %</a:t>
            </a:r>
          </a:p>
          <a:p>
            <a:r>
              <a:rPr lang="en-US" dirty="0"/>
              <a:t>Total Number of Instances               78     </a:t>
            </a:r>
          </a:p>
          <a:p>
            <a:r>
              <a:rPr lang="en-US" dirty="0"/>
              <a:t> </a:t>
            </a:r>
          </a:p>
          <a:p>
            <a:r>
              <a:rPr lang="en-US" dirty="0"/>
              <a:t>=== Detailed Accuracy By Class ===</a:t>
            </a:r>
          </a:p>
          <a:p>
            <a:r>
              <a:rPr lang="en-US" dirty="0"/>
              <a:t> </a:t>
            </a:r>
          </a:p>
          <a:p>
            <a:r>
              <a:rPr lang="en-US" dirty="0"/>
              <a:t>               TP Rate   FP Rate   Precision   Recall  F-Measure   ROC Area  Class</a:t>
            </a:r>
          </a:p>
          <a:p>
            <a:r>
              <a:rPr lang="en-US" dirty="0"/>
              <a:t>                 0.934     0.353      0.905     0.934     0.919      0.893    -1.000000</a:t>
            </a:r>
          </a:p>
          <a:p>
            <a:r>
              <a:rPr lang="en-US" dirty="0"/>
              <a:t>                 0.647     0.066      0.733     0.647     0.688      0.893    1.000000</a:t>
            </a:r>
          </a:p>
          <a:p>
            <a:r>
              <a:rPr lang="en-US" dirty="0"/>
              <a:t>Weighted Avg.    0.872     0.29       0.867     0.872     0.869      0.893</a:t>
            </a:r>
          </a:p>
          <a:p>
            <a:r>
              <a:rPr lang="en-US" dirty="0"/>
              <a:t> </a:t>
            </a:r>
          </a:p>
          <a:p>
            <a:r>
              <a:rPr lang="en-US" dirty="0"/>
              <a:t>=== Confusion Matrix ===</a:t>
            </a:r>
          </a:p>
          <a:p>
            <a:r>
              <a:rPr lang="en-US" dirty="0"/>
              <a:t> </a:t>
            </a:r>
          </a:p>
          <a:p>
            <a:r>
              <a:rPr lang="en-US" dirty="0"/>
              <a:t>  a  b   &lt;-- classified as</a:t>
            </a:r>
          </a:p>
          <a:p>
            <a:r>
              <a:rPr lang="en-US" dirty="0"/>
              <a:t> 57  4 |  a = -1.000000</a:t>
            </a:r>
          </a:p>
          <a:p>
            <a:r>
              <a:rPr lang="en-US" dirty="0"/>
              <a:t>  6 11 |  b = 1.000000</a:t>
            </a:r>
          </a:p>
          <a:p>
            <a:r>
              <a:rPr lang="en-US" dirty="0"/>
              <a:t> </a:t>
            </a:r>
          </a:p>
          <a:p>
            <a:r>
              <a:rPr lang="en-US" dirty="0"/>
              <a:t> </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127</a:t>
            </a:fld>
            <a:endParaRPr lang="en-US" dirty="0"/>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 (part 1 of 3)</a:t>
            </a:r>
            <a:endParaRPr lang="en-US" dirty="0"/>
          </a:p>
        </p:txBody>
      </p:sp>
      <p:sp>
        <p:nvSpPr>
          <p:cNvPr id="3" name="Content Placeholder 2"/>
          <p:cNvSpPr>
            <a:spLocks noGrp="1"/>
          </p:cNvSpPr>
          <p:nvPr>
            <p:ph idx="1"/>
          </p:nvPr>
        </p:nvSpPr>
        <p:spPr/>
        <p:txBody>
          <a:bodyPr>
            <a:normAutofit/>
          </a:bodyPr>
          <a:lstStyle/>
          <a:p>
            <a:r>
              <a:rPr lang="en-US" sz="2400" dirty="0" smtClean="0"/>
              <a:t>How/to what extent do online profiles of authors reveal their opinions?</a:t>
            </a:r>
            <a:endParaRPr lang="en-US" sz="24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128</a:t>
            </a:fld>
            <a:endParaRPr lang="en-US" dirty="0"/>
          </a:p>
        </p:txBody>
      </p:sp>
      <p:pic>
        <p:nvPicPr>
          <p:cNvPr id="66562" name="Picture 2"/>
          <p:cNvPicPr>
            <a:picLocks noChangeAspect="1" noChangeArrowheads="1"/>
          </p:cNvPicPr>
          <p:nvPr/>
        </p:nvPicPr>
        <p:blipFill>
          <a:blip r:embed="rId2" cstate="print"/>
          <a:srcRect/>
          <a:stretch>
            <a:fillRect/>
          </a:stretch>
        </p:blipFill>
        <p:spPr bwMode="auto">
          <a:xfrm>
            <a:off x="762000" y="2514600"/>
            <a:ext cx="4895850" cy="1485900"/>
          </a:xfrm>
          <a:prstGeom prst="rect">
            <a:avLst/>
          </a:prstGeom>
          <a:noFill/>
          <a:ln w="9525">
            <a:noFill/>
            <a:miter lim="800000"/>
            <a:headEnd/>
            <a:tailEnd/>
          </a:ln>
        </p:spPr>
      </p:pic>
      <p:pic>
        <p:nvPicPr>
          <p:cNvPr id="66563" name="Picture 3"/>
          <p:cNvPicPr>
            <a:picLocks noChangeAspect="1" noChangeArrowheads="1"/>
          </p:cNvPicPr>
          <p:nvPr/>
        </p:nvPicPr>
        <p:blipFill>
          <a:blip r:embed="rId3" cstate="print"/>
          <a:srcRect/>
          <a:stretch>
            <a:fillRect/>
          </a:stretch>
        </p:blipFill>
        <p:spPr bwMode="auto">
          <a:xfrm>
            <a:off x="2819400" y="4419600"/>
            <a:ext cx="5876925" cy="1924050"/>
          </a:xfrm>
          <a:prstGeom prst="rect">
            <a:avLst/>
          </a:prstGeom>
          <a:noFill/>
          <a:ln w="9525">
            <a:noFill/>
            <a:miter lim="800000"/>
            <a:headEnd/>
            <a:tailEnd/>
          </a:ln>
        </p:spPr>
      </p:pic>
      <p:sp>
        <p:nvSpPr>
          <p:cNvPr id="8" name="Oval 7"/>
          <p:cNvSpPr/>
          <p:nvPr/>
        </p:nvSpPr>
        <p:spPr>
          <a:xfrm>
            <a:off x="4419600" y="5867400"/>
            <a:ext cx="21336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3505200"/>
            <a:ext cx="10668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819400" y="3276600"/>
            <a:ext cx="7620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724400" y="3352800"/>
            <a:ext cx="5334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05200" y="3124200"/>
            <a:ext cx="21336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438400" y="3124200"/>
            <a:ext cx="10668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924800" y="5715000"/>
            <a:ext cx="5334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96200" y="5105400"/>
            <a:ext cx="5334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267200" y="5105400"/>
            <a:ext cx="762000" cy="30480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endParaRPr lang="en-US"/>
          </a:p>
        </p:txBody>
      </p:sp>
      <p:sp>
        <p:nvSpPr>
          <p:cNvPr id="16" name="Subtitle 1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13</a:t>
            </a:fld>
            <a:endParaRPr lang="en-US" dirty="0"/>
          </a:p>
        </p:txBody>
      </p:sp>
      <p:pic>
        <p:nvPicPr>
          <p:cNvPr id="17" name="Picture 3"/>
          <p:cNvPicPr>
            <a:picLocks noChangeAspect="1" noChangeArrowheads="1"/>
          </p:cNvPicPr>
          <p:nvPr/>
        </p:nvPicPr>
        <p:blipFill>
          <a:blip r:embed="rId2" cstate="print"/>
          <a:srcRect/>
          <a:stretch>
            <a:fillRect/>
          </a:stretch>
        </p:blipFill>
        <p:spPr bwMode="auto">
          <a:xfrm>
            <a:off x="533400" y="1060571"/>
            <a:ext cx="3990975" cy="4349629"/>
          </a:xfrm>
          <a:prstGeom prst="rect">
            <a:avLst/>
          </a:prstGeom>
          <a:noFill/>
          <a:ln w="9525">
            <a:noFill/>
            <a:miter lim="800000"/>
            <a:headEnd/>
            <a:tailEnd/>
          </a:ln>
        </p:spPr>
      </p:pic>
      <p:pic>
        <p:nvPicPr>
          <p:cNvPr id="18" name="Picture 4"/>
          <p:cNvPicPr>
            <a:picLocks noChangeAspect="1" noChangeArrowheads="1"/>
          </p:cNvPicPr>
          <p:nvPr/>
        </p:nvPicPr>
        <p:blipFill>
          <a:blip r:embed="rId3" cstate="print"/>
          <a:srcRect/>
          <a:stretch>
            <a:fillRect/>
          </a:stretch>
        </p:blipFill>
        <p:spPr bwMode="auto">
          <a:xfrm>
            <a:off x="4419600" y="1060571"/>
            <a:ext cx="572429"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Preview Web Pages</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14</a:t>
            </a:fld>
            <a:endParaRPr lang="en-US" dirty="0"/>
          </a:p>
        </p:txBody>
      </p:sp>
      <p:pic>
        <p:nvPicPr>
          <p:cNvPr id="98306" name="Picture 2"/>
          <p:cNvPicPr>
            <a:picLocks noChangeAspect="1" noChangeArrowheads="1"/>
          </p:cNvPicPr>
          <p:nvPr/>
        </p:nvPicPr>
        <p:blipFill>
          <a:blip r:embed="rId2" cstate="print"/>
          <a:srcRect/>
          <a:stretch>
            <a:fillRect/>
          </a:stretch>
        </p:blipFill>
        <p:spPr bwMode="auto">
          <a:xfrm>
            <a:off x="381000" y="914400"/>
            <a:ext cx="8525643" cy="4714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1447800" y="3651371"/>
            <a:ext cx="6400800" cy="1752600"/>
          </a:xfrm>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15</a:t>
            </a:fld>
            <a:endParaRPr lang="en-US" dirty="0"/>
          </a:p>
        </p:txBody>
      </p:sp>
      <p:pic>
        <p:nvPicPr>
          <p:cNvPr id="99334" name="Picture 6"/>
          <p:cNvPicPr>
            <a:picLocks noGrp="1" noChangeAspect="1" noChangeArrowheads="1"/>
          </p:cNvPicPr>
          <p:nvPr>
            <p:ph idx="4294967295"/>
          </p:nvPr>
        </p:nvPicPr>
        <p:blipFill>
          <a:blip r:embed="rId2" cstate="print"/>
          <a:stretch>
            <a:fillRect/>
          </a:stretch>
        </p:blipFill>
        <p:spPr bwMode="auto">
          <a:xfrm>
            <a:off x="5486400" y="990600"/>
            <a:ext cx="2452687" cy="4525963"/>
          </a:xfrm>
          <a:prstGeom prst="rect">
            <a:avLst/>
          </a:prstGeom>
          <a:noFill/>
          <a:ln w="9525">
            <a:noFill/>
            <a:miter lim="800000"/>
            <a:headEnd/>
            <a:tailEnd/>
          </a:ln>
        </p:spPr>
      </p:pic>
      <p:pic>
        <p:nvPicPr>
          <p:cNvPr id="99331" name="Picture 3"/>
          <p:cNvPicPr>
            <a:picLocks noChangeAspect="1" noChangeArrowheads="1"/>
          </p:cNvPicPr>
          <p:nvPr/>
        </p:nvPicPr>
        <p:blipFill>
          <a:blip r:embed="rId3" cstate="print"/>
          <a:srcRect/>
          <a:stretch>
            <a:fillRect/>
          </a:stretch>
        </p:blipFill>
        <p:spPr bwMode="auto">
          <a:xfrm>
            <a:off x="533400" y="1060571"/>
            <a:ext cx="3990975" cy="4349629"/>
          </a:xfrm>
          <a:prstGeom prst="rect">
            <a:avLst/>
          </a:prstGeom>
          <a:noFill/>
          <a:ln w="9525">
            <a:noFill/>
            <a:miter lim="800000"/>
            <a:headEnd/>
            <a:tailEnd/>
          </a:ln>
        </p:spPr>
      </p:pic>
      <p:pic>
        <p:nvPicPr>
          <p:cNvPr id="99332" name="Picture 4"/>
          <p:cNvPicPr>
            <a:picLocks noChangeAspect="1" noChangeArrowheads="1"/>
          </p:cNvPicPr>
          <p:nvPr/>
        </p:nvPicPr>
        <p:blipFill>
          <a:blip r:embed="rId4" cstate="print"/>
          <a:srcRect/>
          <a:stretch>
            <a:fillRect/>
          </a:stretch>
        </p:blipFill>
        <p:spPr bwMode="auto">
          <a:xfrm>
            <a:off x="4419600" y="1060571"/>
            <a:ext cx="572429" cy="2133600"/>
          </a:xfrm>
          <a:prstGeom prst="rect">
            <a:avLst/>
          </a:prstGeom>
          <a:noFill/>
          <a:ln w="9525">
            <a:noFill/>
            <a:miter lim="800000"/>
            <a:headEnd/>
            <a:tailEnd/>
          </a:ln>
        </p:spPr>
      </p:pic>
      <p:pic>
        <p:nvPicPr>
          <p:cNvPr id="99336" name="Picture 8"/>
          <p:cNvPicPr>
            <a:picLocks noChangeAspect="1" noChangeArrowheads="1"/>
          </p:cNvPicPr>
          <p:nvPr/>
        </p:nvPicPr>
        <p:blipFill>
          <a:blip r:embed="rId5" cstate="print"/>
          <a:srcRect/>
          <a:stretch>
            <a:fillRect/>
          </a:stretch>
        </p:blipFill>
        <p:spPr bwMode="auto">
          <a:xfrm>
            <a:off x="4953000" y="914400"/>
            <a:ext cx="57150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35318-1CD5-4E7D-9274-929C94EB91B7}" type="slidenum">
              <a:rPr lang="en-US" smtClean="0"/>
              <a:pPr/>
              <a:t>16</a:t>
            </a:fld>
            <a:endParaRPr lang="en-US" dirty="0"/>
          </a:p>
        </p:txBody>
      </p:sp>
      <p:sp>
        <p:nvSpPr>
          <p:cNvPr id="10" name="TextBox 9"/>
          <p:cNvSpPr txBox="1"/>
          <p:nvPr/>
        </p:nvSpPr>
        <p:spPr>
          <a:xfrm>
            <a:off x="5410200" y="990600"/>
            <a:ext cx="2743200" cy="4278094"/>
          </a:xfrm>
          <a:prstGeom prst="rect">
            <a:avLst/>
          </a:prstGeom>
          <a:solidFill>
            <a:schemeClr val="bg1">
              <a:lumMod val="85000"/>
              <a:alpha val="26000"/>
            </a:schemeClr>
          </a:solidFill>
        </p:spPr>
        <p:txBody>
          <a:bodyPr wrap="square" rtlCol="0">
            <a:spAutoFit/>
          </a:bodyPr>
          <a:lstStyle/>
          <a:p>
            <a:pPr algn="ctr"/>
            <a:endParaRPr lang="en-US" sz="1600" b="1" dirty="0" smtClean="0">
              <a:solidFill>
                <a:schemeClr val="tx1">
                  <a:lumMod val="65000"/>
                  <a:lumOff val="35000"/>
                </a:schemeClr>
              </a:solidFill>
              <a:latin typeface="AvantGarde" pitchFamily="34" charset="0"/>
            </a:endParaRPr>
          </a:p>
          <a:p>
            <a:pPr algn="ctr"/>
            <a:r>
              <a:rPr lang="en-US" sz="1600" b="1" dirty="0" smtClean="0">
                <a:solidFill>
                  <a:schemeClr val="tx1">
                    <a:lumMod val="65000"/>
                    <a:lumOff val="35000"/>
                  </a:schemeClr>
                </a:solidFill>
                <a:latin typeface="AvantGarde" pitchFamily="34" charset="0"/>
              </a:rPr>
              <a:t>Opinions </a:t>
            </a:r>
            <a:r>
              <a:rPr lang="en-US" sz="1600" b="1" dirty="0">
                <a:solidFill>
                  <a:schemeClr val="tx1">
                    <a:lumMod val="65000"/>
                    <a:lumOff val="35000"/>
                  </a:schemeClr>
                </a:solidFill>
                <a:latin typeface="AvantGarde" pitchFamily="34" charset="0"/>
              </a:rPr>
              <a:t>about climate change</a:t>
            </a:r>
            <a:endParaRPr lang="en-US" sz="1600" dirty="0">
              <a:solidFill>
                <a:schemeClr val="tx1">
                  <a:lumMod val="65000"/>
                  <a:lumOff val="35000"/>
                </a:schemeClr>
              </a:solidFill>
              <a:latin typeface="AvantGarde" pitchFamily="34" charset="0"/>
            </a:endParaRPr>
          </a:p>
          <a:p>
            <a:pPr algn="ctr"/>
            <a:r>
              <a:rPr lang="en-US" sz="1600" dirty="0">
                <a:solidFill>
                  <a:schemeClr val="tx1">
                    <a:lumMod val="65000"/>
                    <a:lumOff val="35000"/>
                  </a:schemeClr>
                </a:solidFill>
                <a:latin typeface="AvantGarde" pitchFamily="34" charset="0"/>
              </a:rPr>
              <a:t> </a:t>
            </a:r>
          </a:p>
          <a:p>
            <a:pPr algn="ctr"/>
            <a:r>
              <a:rPr lang="en-US" sz="1600" b="1" dirty="0">
                <a:solidFill>
                  <a:schemeClr val="tx1">
                    <a:lumMod val="65000"/>
                    <a:lumOff val="35000"/>
                  </a:schemeClr>
                </a:solidFill>
                <a:latin typeface="AvantGarde" pitchFamily="34" charset="0"/>
              </a:rPr>
              <a:t>Environment organization</a:t>
            </a:r>
            <a:endParaRPr lang="en-US" sz="1600" dirty="0">
              <a:solidFill>
                <a:schemeClr val="tx1">
                  <a:lumMod val="65000"/>
                  <a:lumOff val="35000"/>
                </a:schemeClr>
              </a:solidFill>
              <a:latin typeface="AvantGarde" pitchFamily="34" charset="0"/>
            </a:endParaRPr>
          </a:p>
          <a:p>
            <a:pPr algn="ctr"/>
            <a:r>
              <a:rPr lang="en-US" sz="1600" dirty="0">
                <a:solidFill>
                  <a:schemeClr val="tx1">
                    <a:lumMod val="65000"/>
                    <a:lumOff val="35000"/>
                  </a:schemeClr>
                </a:solidFill>
                <a:latin typeface="AvantGarde" pitchFamily="34" charset="0"/>
              </a:rPr>
              <a:t> </a:t>
            </a:r>
          </a:p>
          <a:p>
            <a:pPr algn="ctr"/>
            <a:r>
              <a:rPr lang="en-US" sz="1600" b="1" dirty="0">
                <a:solidFill>
                  <a:schemeClr val="tx1">
                    <a:lumMod val="65000"/>
                    <a:lumOff val="35000"/>
                  </a:schemeClr>
                </a:solidFill>
                <a:latin typeface="AvantGarde" pitchFamily="34" charset="0"/>
              </a:rPr>
              <a:t>Environment related </a:t>
            </a:r>
            <a:r>
              <a:rPr lang="en-US" sz="1600" b="1" dirty="0" smtClean="0">
                <a:solidFill>
                  <a:schemeClr val="tx1">
                    <a:lumMod val="65000"/>
                    <a:lumOff val="35000"/>
                  </a:schemeClr>
                </a:solidFill>
                <a:latin typeface="AvantGarde" pitchFamily="34" charset="0"/>
              </a:rPr>
              <a:t>organizations</a:t>
            </a:r>
          </a:p>
          <a:p>
            <a:pPr algn="ctr"/>
            <a:endParaRPr lang="en-US" sz="1600" b="1" dirty="0" smtClean="0">
              <a:solidFill>
                <a:schemeClr val="tx1">
                  <a:lumMod val="65000"/>
                  <a:lumOff val="35000"/>
                </a:schemeClr>
              </a:solidFill>
              <a:latin typeface="AvantGarde" pitchFamily="34" charset="0"/>
            </a:endParaRPr>
          </a:p>
          <a:p>
            <a:pPr algn="ctr"/>
            <a:endParaRPr lang="en-US" sz="1600" b="1" dirty="0">
              <a:solidFill>
                <a:schemeClr val="tx1">
                  <a:lumMod val="65000"/>
                  <a:lumOff val="35000"/>
                </a:schemeClr>
              </a:solidFill>
              <a:latin typeface="AvantGarde" pitchFamily="34" charset="0"/>
            </a:endParaRPr>
          </a:p>
          <a:p>
            <a:pPr algn="ctr"/>
            <a:endParaRPr lang="en-US" sz="1600" b="1" dirty="0" smtClean="0">
              <a:solidFill>
                <a:schemeClr val="tx1">
                  <a:lumMod val="65000"/>
                  <a:lumOff val="35000"/>
                </a:schemeClr>
              </a:solidFill>
              <a:latin typeface="AvantGarde" pitchFamily="34" charset="0"/>
            </a:endParaRPr>
          </a:p>
          <a:p>
            <a:pPr algn="ctr"/>
            <a:endParaRPr lang="en-US" sz="1600" b="1" dirty="0">
              <a:solidFill>
                <a:schemeClr val="tx1">
                  <a:lumMod val="65000"/>
                  <a:lumOff val="35000"/>
                </a:schemeClr>
              </a:solidFill>
              <a:latin typeface="AvantGarde" pitchFamily="34" charset="0"/>
            </a:endParaRPr>
          </a:p>
          <a:p>
            <a:pPr algn="ctr"/>
            <a:endParaRPr lang="en-US" sz="1600" b="1" dirty="0" smtClean="0">
              <a:solidFill>
                <a:schemeClr val="tx1">
                  <a:lumMod val="65000"/>
                  <a:lumOff val="35000"/>
                </a:schemeClr>
              </a:solidFill>
              <a:latin typeface="AvantGarde" pitchFamily="34" charset="0"/>
            </a:endParaRPr>
          </a:p>
          <a:p>
            <a:pPr algn="ctr"/>
            <a:endParaRPr lang="en-US" sz="1600" dirty="0">
              <a:solidFill>
                <a:schemeClr val="tx1">
                  <a:lumMod val="65000"/>
                  <a:lumOff val="35000"/>
                </a:schemeClr>
              </a:solidFill>
              <a:latin typeface="AvantGarde" pitchFamily="34" charset="0"/>
            </a:endParaRPr>
          </a:p>
          <a:p>
            <a:pPr algn="ctr"/>
            <a:r>
              <a:rPr lang="en-US" sz="1600" dirty="0"/>
              <a:t> </a:t>
            </a:r>
          </a:p>
          <a:p>
            <a:pPr algn="ctr"/>
            <a:r>
              <a:rPr lang="en-US" sz="1600" dirty="0"/>
              <a:t> </a:t>
            </a:r>
          </a:p>
          <a:p>
            <a:pPr algn="ctr"/>
            <a:endParaRPr lang="en-US" sz="1600" dirty="0"/>
          </a:p>
        </p:txBody>
      </p:sp>
      <p:pic>
        <p:nvPicPr>
          <p:cNvPr id="15" name="Picture 3"/>
          <p:cNvPicPr>
            <a:picLocks noChangeAspect="1" noChangeArrowheads="1"/>
          </p:cNvPicPr>
          <p:nvPr/>
        </p:nvPicPr>
        <p:blipFill>
          <a:blip r:embed="rId2" cstate="print"/>
          <a:srcRect/>
          <a:stretch>
            <a:fillRect/>
          </a:stretch>
        </p:blipFill>
        <p:spPr bwMode="auto">
          <a:xfrm>
            <a:off x="533400" y="1060571"/>
            <a:ext cx="3990975" cy="4349629"/>
          </a:xfrm>
          <a:prstGeom prst="rect">
            <a:avLst/>
          </a:prstGeom>
          <a:noFill/>
          <a:ln w="9525">
            <a:noFill/>
            <a:miter lim="800000"/>
            <a:headEnd/>
            <a:tailEnd/>
          </a:ln>
        </p:spPr>
      </p:pic>
      <p:pic>
        <p:nvPicPr>
          <p:cNvPr id="16" name="Picture 4"/>
          <p:cNvPicPr>
            <a:picLocks noChangeAspect="1" noChangeArrowheads="1"/>
          </p:cNvPicPr>
          <p:nvPr/>
        </p:nvPicPr>
        <p:blipFill>
          <a:blip r:embed="rId3" cstate="print"/>
          <a:srcRect/>
          <a:stretch>
            <a:fillRect/>
          </a:stretch>
        </p:blipFill>
        <p:spPr bwMode="auto">
          <a:xfrm>
            <a:off x="4419600" y="1060571"/>
            <a:ext cx="572429" cy="2133600"/>
          </a:xfrm>
          <a:prstGeom prst="rect">
            <a:avLst/>
          </a:prstGeom>
          <a:noFill/>
          <a:ln w="9525">
            <a:noFill/>
            <a:miter lim="800000"/>
            <a:headEnd/>
            <a:tailEnd/>
          </a:ln>
        </p:spPr>
      </p:pic>
      <p:pic>
        <p:nvPicPr>
          <p:cNvPr id="17" name="Picture 8"/>
          <p:cNvPicPr>
            <a:picLocks noChangeAspect="1" noChangeArrowheads="1"/>
          </p:cNvPicPr>
          <p:nvPr/>
        </p:nvPicPr>
        <p:blipFill>
          <a:blip r:embed="rId4" cstate="print"/>
          <a:srcRect/>
          <a:stretch>
            <a:fillRect/>
          </a:stretch>
        </p:blipFill>
        <p:spPr bwMode="auto">
          <a:xfrm>
            <a:off x="4953000" y="914400"/>
            <a:ext cx="57150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35318-1CD5-4E7D-9274-929C94EB91B7}" type="slidenum">
              <a:rPr lang="en-US" smtClean="0"/>
              <a:pPr/>
              <a:t>17</a:t>
            </a:fld>
            <a:endParaRPr lang="en-US" dirty="0"/>
          </a:p>
        </p:txBody>
      </p:sp>
      <p:pic>
        <p:nvPicPr>
          <p:cNvPr id="10" name="Picture 3"/>
          <p:cNvPicPr>
            <a:picLocks noChangeAspect="1" noChangeArrowheads="1"/>
          </p:cNvPicPr>
          <p:nvPr/>
        </p:nvPicPr>
        <p:blipFill>
          <a:blip r:embed="rId2" cstate="print"/>
          <a:srcRect/>
          <a:stretch>
            <a:fillRect/>
          </a:stretch>
        </p:blipFill>
        <p:spPr bwMode="auto">
          <a:xfrm>
            <a:off x="533400" y="1060571"/>
            <a:ext cx="3990975" cy="4349629"/>
          </a:xfrm>
          <a:prstGeom prst="rect">
            <a:avLst/>
          </a:prstGeom>
          <a:noFill/>
          <a:ln w="9525">
            <a:noFill/>
            <a:miter lim="800000"/>
            <a:headEnd/>
            <a:tailEnd/>
          </a:ln>
        </p:spPr>
      </p:pic>
      <p:pic>
        <p:nvPicPr>
          <p:cNvPr id="11" name="Picture 4"/>
          <p:cNvPicPr>
            <a:picLocks noChangeAspect="1" noChangeArrowheads="1"/>
          </p:cNvPicPr>
          <p:nvPr/>
        </p:nvPicPr>
        <p:blipFill>
          <a:blip r:embed="rId3" cstate="print"/>
          <a:srcRect/>
          <a:stretch>
            <a:fillRect/>
          </a:stretch>
        </p:blipFill>
        <p:spPr bwMode="auto">
          <a:xfrm>
            <a:off x="4419600" y="1060571"/>
            <a:ext cx="572429" cy="2133600"/>
          </a:xfrm>
          <a:prstGeom prst="rect">
            <a:avLst/>
          </a:prstGeom>
          <a:noFill/>
          <a:ln w="9525">
            <a:noFill/>
            <a:miter lim="800000"/>
            <a:headEnd/>
            <a:tailEnd/>
          </a:ln>
        </p:spPr>
      </p:pic>
      <p:pic>
        <p:nvPicPr>
          <p:cNvPr id="12" name="Picture 8"/>
          <p:cNvPicPr>
            <a:picLocks noChangeAspect="1" noChangeArrowheads="1"/>
          </p:cNvPicPr>
          <p:nvPr/>
        </p:nvPicPr>
        <p:blipFill>
          <a:blip r:embed="rId4" cstate="print"/>
          <a:srcRect/>
          <a:stretch>
            <a:fillRect/>
          </a:stretch>
        </p:blipFill>
        <p:spPr bwMode="auto">
          <a:xfrm>
            <a:off x="4953000" y="914400"/>
            <a:ext cx="571500" cy="4552950"/>
          </a:xfrm>
          <a:prstGeom prst="rect">
            <a:avLst/>
          </a:prstGeom>
          <a:noFill/>
          <a:ln w="9525">
            <a:noFill/>
            <a:miter lim="800000"/>
            <a:headEnd/>
            <a:tailEnd/>
          </a:ln>
        </p:spPr>
      </p:pic>
      <p:sp>
        <p:nvSpPr>
          <p:cNvPr id="9" name="TextBox 8"/>
          <p:cNvSpPr txBox="1"/>
          <p:nvPr/>
        </p:nvSpPr>
        <p:spPr>
          <a:xfrm>
            <a:off x="5410200" y="1066800"/>
            <a:ext cx="2743200" cy="4278094"/>
          </a:xfrm>
          <a:prstGeom prst="rect">
            <a:avLst/>
          </a:prstGeom>
          <a:solidFill>
            <a:schemeClr val="bg1">
              <a:lumMod val="85000"/>
              <a:alpha val="26000"/>
            </a:schemeClr>
          </a:solidFill>
        </p:spPr>
        <p:txBody>
          <a:bodyPr wrap="square" rtlCol="0">
            <a:spAutoFit/>
          </a:bodyPr>
          <a:lstStyle/>
          <a:p>
            <a:pPr algn="ctr"/>
            <a:endParaRPr lang="en-US" sz="1600" b="1" dirty="0" smtClean="0">
              <a:solidFill>
                <a:schemeClr val="tx1">
                  <a:lumMod val="65000"/>
                  <a:lumOff val="35000"/>
                </a:schemeClr>
              </a:solidFill>
              <a:latin typeface="AvantGarde" pitchFamily="34" charset="0"/>
            </a:endParaRPr>
          </a:p>
          <a:p>
            <a:pPr algn="ctr"/>
            <a:r>
              <a:rPr lang="en-US" sz="1600" b="1" dirty="0" err="1" smtClean="0">
                <a:solidFill>
                  <a:srgbClr val="0070C0"/>
                </a:solidFill>
                <a:latin typeface="AvantGarde" pitchFamily="34" charset="0"/>
              </a:rPr>
              <a:t>Facebook</a:t>
            </a:r>
            <a:r>
              <a:rPr lang="en-US" sz="1600" b="1" dirty="0" smtClean="0">
                <a:solidFill>
                  <a:srgbClr val="0070C0"/>
                </a:solidFill>
                <a:latin typeface="AvantGarde" pitchFamily="34" charset="0"/>
              </a:rPr>
              <a:t> likes:</a:t>
            </a:r>
          </a:p>
          <a:p>
            <a:pPr algn="ctr"/>
            <a:endParaRPr lang="en-US" sz="1600" b="1" dirty="0" smtClean="0">
              <a:solidFill>
                <a:schemeClr val="tx1">
                  <a:lumMod val="65000"/>
                  <a:lumOff val="35000"/>
                </a:schemeClr>
              </a:solidFill>
              <a:latin typeface="AvantGarde" pitchFamily="34" charset="0"/>
            </a:endParaRPr>
          </a:p>
          <a:p>
            <a:pPr>
              <a:buFont typeface="Arial" pitchFamily="34" charset="0"/>
              <a:buChar char="•"/>
            </a:pPr>
            <a:r>
              <a:rPr lang="en-US" sz="1600" b="1" dirty="0" smtClean="0">
                <a:solidFill>
                  <a:schemeClr val="tx1">
                    <a:lumMod val="65000"/>
                    <a:lumOff val="35000"/>
                  </a:schemeClr>
                </a:solidFill>
                <a:latin typeface="AvantGarde" pitchFamily="34" charset="0"/>
              </a:rPr>
              <a:t> Gay &amp; Lesbian Victory Fund</a:t>
            </a:r>
          </a:p>
          <a:p>
            <a:pPr>
              <a:buFont typeface="Arial" pitchFamily="34" charset="0"/>
              <a:buChar char="•"/>
            </a:pPr>
            <a:r>
              <a:rPr lang="en-US" sz="1600" b="1" dirty="0" smtClean="0">
                <a:solidFill>
                  <a:schemeClr val="tx1">
                    <a:lumMod val="65000"/>
                    <a:lumOff val="35000"/>
                  </a:schemeClr>
                </a:solidFill>
                <a:latin typeface="AvantGarde" pitchFamily="34" charset="0"/>
              </a:rPr>
              <a:t> Green Bay Packers</a:t>
            </a:r>
          </a:p>
          <a:p>
            <a:pPr>
              <a:buFont typeface="Arial" pitchFamily="34" charset="0"/>
              <a:buChar char="•"/>
            </a:pPr>
            <a:r>
              <a:rPr lang="en-US" sz="1600" b="1" dirty="0" smtClean="0">
                <a:solidFill>
                  <a:schemeClr val="tx1">
                    <a:lumMod val="65000"/>
                    <a:lumOff val="35000"/>
                  </a:schemeClr>
                </a:solidFill>
                <a:latin typeface="AvantGarde" pitchFamily="34" charset="0"/>
              </a:rPr>
              <a:t> Working for Green</a:t>
            </a:r>
          </a:p>
          <a:p>
            <a:pPr>
              <a:buFont typeface="Arial" pitchFamily="34" charset="0"/>
              <a:buChar char="•"/>
            </a:pPr>
            <a:r>
              <a:rPr lang="en-US" sz="1600" b="1" dirty="0" smtClean="0">
                <a:solidFill>
                  <a:schemeClr val="tx1">
                    <a:lumMod val="65000"/>
                    <a:lumOff val="35000"/>
                  </a:schemeClr>
                </a:solidFill>
                <a:latin typeface="AvantGarde" pitchFamily="34" charset="0"/>
              </a:rPr>
              <a:t> Documenting GLBT Boston</a:t>
            </a:r>
          </a:p>
          <a:p>
            <a:pPr>
              <a:buFont typeface="Arial" pitchFamily="34" charset="0"/>
              <a:buChar char="•"/>
            </a:pPr>
            <a:r>
              <a:rPr lang="en-US" sz="1600" b="1" dirty="0" smtClean="0">
                <a:solidFill>
                  <a:schemeClr val="tx1">
                    <a:lumMod val="65000"/>
                    <a:lumOff val="35000"/>
                  </a:schemeClr>
                </a:solidFill>
                <a:latin typeface="AvantGarde" pitchFamily="34" charset="0"/>
              </a:rPr>
              <a:t> MEET (Middle East Education through Technology)</a:t>
            </a:r>
          </a:p>
          <a:p>
            <a:pPr>
              <a:buFont typeface="Arial" pitchFamily="34" charset="0"/>
              <a:buChar char="•"/>
            </a:pPr>
            <a:endParaRPr lang="en-US" sz="1600" b="1" dirty="0" smtClean="0">
              <a:solidFill>
                <a:schemeClr val="tx1">
                  <a:lumMod val="65000"/>
                  <a:lumOff val="35000"/>
                </a:schemeClr>
              </a:solidFill>
              <a:latin typeface="AvantGarde" pitchFamily="34" charset="0"/>
            </a:endParaRPr>
          </a:p>
          <a:p>
            <a:pPr>
              <a:buFont typeface="Arial" pitchFamily="34" charset="0"/>
              <a:buChar char="•"/>
            </a:pPr>
            <a:endParaRPr lang="en-US" sz="1600" dirty="0">
              <a:solidFill>
                <a:schemeClr val="tx1">
                  <a:lumMod val="65000"/>
                  <a:lumOff val="35000"/>
                </a:schemeClr>
              </a:solidFill>
              <a:latin typeface="AvantGarde" pitchFamily="34" charset="0"/>
            </a:endParaRPr>
          </a:p>
          <a:p>
            <a:pPr algn="ctr"/>
            <a:r>
              <a:rPr lang="en-US" sz="1600" dirty="0"/>
              <a:t> </a:t>
            </a:r>
          </a:p>
          <a:p>
            <a:pPr algn="ctr"/>
            <a:r>
              <a:rPr lang="en-US" sz="1600" dirty="0"/>
              <a:t> </a:t>
            </a:r>
          </a:p>
          <a:p>
            <a:pPr algn="ct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35318-1CD5-4E7D-9274-929C94EB91B7}" type="slidenum">
              <a:rPr lang="en-US" smtClean="0"/>
              <a:pPr/>
              <a:t>18</a:t>
            </a:fld>
            <a:endParaRPr lang="en-US" dirty="0"/>
          </a:p>
        </p:txBody>
      </p:sp>
      <p:sp>
        <p:nvSpPr>
          <p:cNvPr id="9" name="TextBox 8"/>
          <p:cNvSpPr txBox="1"/>
          <p:nvPr/>
        </p:nvSpPr>
        <p:spPr>
          <a:xfrm>
            <a:off x="5486400" y="2514600"/>
            <a:ext cx="3429000" cy="584775"/>
          </a:xfrm>
          <a:prstGeom prst="rect">
            <a:avLst/>
          </a:prstGeom>
          <a:solidFill>
            <a:schemeClr val="bg1">
              <a:lumMod val="85000"/>
              <a:alpha val="26000"/>
            </a:schemeClr>
          </a:solidFill>
        </p:spPr>
        <p:txBody>
          <a:bodyPr wrap="square" rtlCol="0">
            <a:spAutoFit/>
          </a:bodyPr>
          <a:lstStyle/>
          <a:p>
            <a:pPr algn="ctr"/>
            <a:r>
              <a:rPr lang="en-US" sz="1600" b="1" dirty="0" smtClean="0">
                <a:solidFill>
                  <a:srgbClr val="0070C0"/>
                </a:solidFill>
                <a:latin typeface="AvantGarde" pitchFamily="34" charset="0"/>
              </a:rPr>
              <a:t>Filter Results based on Opinions of Author</a:t>
            </a:r>
            <a:endParaRPr lang="en-US" sz="1600" dirty="0">
              <a:solidFill>
                <a:srgbClr val="0070C0"/>
              </a:solidFill>
            </a:endParaRPr>
          </a:p>
        </p:txBody>
      </p:sp>
      <p:pic>
        <p:nvPicPr>
          <p:cNvPr id="10" name="Picture 3"/>
          <p:cNvPicPr>
            <a:picLocks noChangeAspect="1" noChangeArrowheads="1"/>
          </p:cNvPicPr>
          <p:nvPr/>
        </p:nvPicPr>
        <p:blipFill>
          <a:blip r:embed="rId2" cstate="print"/>
          <a:srcRect/>
          <a:stretch>
            <a:fillRect/>
          </a:stretch>
        </p:blipFill>
        <p:spPr bwMode="auto">
          <a:xfrm>
            <a:off x="533400" y="1060571"/>
            <a:ext cx="3990975" cy="4349629"/>
          </a:xfrm>
          <a:prstGeom prst="rect">
            <a:avLst/>
          </a:prstGeom>
          <a:noFill/>
          <a:ln w="9525">
            <a:noFill/>
            <a:miter lim="800000"/>
            <a:headEnd/>
            <a:tailEnd/>
          </a:ln>
        </p:spPr>
      </p:pic>
      <p:pic>
        <p:nvPicPr>
          <p:cNvPr id="13" name="Picture 4"/>
          <p:cNvPicPr>
            <a:picLocks noChangeAspect="1" noChangeArrowheads="1"/>
          </p:cNvPicPr>
          <p:nvPr/>
        </p:nvPicPr>
        <p:blipFill>
          <a:blip r:embed="rId3" cstate="print"/>
          <a:srcRect/>
          <a:stretch>
            <a:fillRect/>
          </a:stretch>
        </p:blipFill>
        <p:spPr bwMode="auto">
          <a:xfrm>
            <a:off x="4419600" y="1060571"/>
            <a:ext cx="572429" cy="2133600"/>
          </a:xfrm>
          <a:prstGeom prst="rect">
            <a:avLst/>
          </a:prstGeom>
          <a:noFill/>
          <a:ln w="9525">
            <a:noFill/>
            <a:miter lim="800000"/>
            <a:headEnd/>
            <a:tailEnd/>
          </a:ln>
        </p:spPr>
      </p:pic>
      <p:pic>
        <p:nvPicPr>
          <p:cNvPr id="14" name="Picture 8"/>
          <p:cNvPicPr>
            <a:picLocks noChangeAspect="1" noChangeArrowheads="1"/>
          </p:cNvPicPr>
          <p:nvPr/>
        </p:nvPicPr>
        <p:blipFill>
          <a:blip r:embed="rId4" cstate="print"/>
          <a:srcRect/>
          <a:stretch>
            <a:fillRect/>
          </a:stretch>
        </p:blipFill>
        <p:spPr bwMode="auto">
          <a:xfrm>
            <a:off x="4953000" y="914400"/>
            <a:ext cx="571500" cy="455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35318-1CD5-4E7D-9274-929C94EB91B7}" type="slidenum">
              <a:rPr lang="en-US" smtClean="0"/>
              <a:pPr/>
              <a:t>19</a:t>
            </a:fld>
            <a:endParaRPr lang="en-US" dirty="0"/>
          </a:p>
        </p:txBody>
      </p:sp>
      <p:sp>
        <p:nvSpPr>
          <p:cNvPr id="9" name="TextBox 8"/>
          <p:cNvSpPr txBox="1"/>
          <p:nvPr/>
        </p:nvSpPr>
        <p:spPr>
          <a:xfrm>
            <a:off x="5486400" y="2514600"/>
            <a:ext cx="3429000" cy="584775"/>
          </a:xfrm>
          <a:prstGeom prst="rect">
            <a:avLst/>
          </a:prstGeom>
          <a:solidFill>
            <a:schemeClr val="bg1">
              <a:lumMod val="85000"/>
              <a:alpha val="26000"/>
            </a:schemeClr>
          </a:solidFill>
        </p:spPr>
        <p:txBody>
          <a:bodyPr wrap="square" rtlCol="0">
            <a:spAutoFit/>
          </a:bodyPr>
          <a:lstStyle/>
          <a:p>
            <a:pPr algn="ctr"/>
            <a:r>
              <a:rPr lang="en-US" sz="1600" b="1" dirty="0" smtClean="0">
                <a:solidFill>
                  <a:srgbClr val="0070C0"/>
                </a:solidFill>
                <a:latin typeface="AvantGarde" pitchFamily="34" charset="0"/>
              </a:rPr>
              <a:t>Filter Results based on Opinions of Author</a:t>
            </a:r>
            <a:endParaRPr lang="en-US" sz="1600" dirty="0">
              <a:solidFill>
                <a:srgbClr val="0070C0"/>
              </a:solidFill>
            </a:endParaRPr>
          </a:p>
        </p:txBody>
      </p:sp>
      <p:pic>
        <p:nvPicPr>
          <p:cNvPr id="10" name="Picture 3"/>
          <p:cNvPicPr>
            <a:picLocks noChangeAspect="1" noChangeArrowheads="1"/>
          </p:cNvPicPr>
          <p:nvPr/>
        </p:nvPicPr>
        <p:blipFill>
          <a:blip r:embed="rId2" cstate="print"/>
          <a:srcRect/>
          <a:stretch>
            <a:fillRect/>
          </a:stretch>
        </p:blipFill>
        <p:spPr bwMode="auto">
          <a:xfrm>
            <a:off x="533400" y="1060571"/>
            <a:ext cx="3990975" cy="4349629"/>
          </a:xfrm>
          <a:prstGeom prst="rect">
            <a:avLst/>
          </a:prstGeom>
          <a:noFill/>
          <a:ln w="9525">
            <a:noFill/>
            <a:miter lim="800000"/>
            <a:headEnd/>
            <a:tailEnd/>
          </a:ln>
        </p:spPr>
      </p:pic>
      <p:pic>
        <p:nvPicPr>
          <p:cNvPr id="13" name="Picture 4"/>
          <p:cNvPicPr>
            <a:picLocks noChangeAspect="1" noChangeArrowheads="1"/>
          </p:cNvPicPr>
          <p:nvPr/>
        </p:nvPicPr>
        <p:blipFill>
          <a:blip r:embed="rId3" cstate="print"/>
          <a:srcRect/>
          <a:stretch>
            <a:fillRect/>
          </a:stretch>
        </p:blipFill>
        <p:spPr bwMode="auto">
          <a:xfrm>
            <a:off x="4419600" y="1060571"/>
            <a:ext cx="572429" cy="2133600"/>
          </a:xfrm>
          <a:prstGeom prst="rect">
            <a:avLst/>
          </a:prstGeom>
          <a:noFill/>
          <a:ln w="9525">
            <a:noFill/>
            <a:miter lim="800000"/>
            <a:headEnd/>
            <a:tailEnd/>
          </a:ln>
        </p:spPr>
      </p:pic>
      <p:pic>
        <p:nvPicPr>
          <p:cNvPr id="14" name="Picture 8"/>
          <p:cNvPicPr>
            <a:picLocks noChangeAspect="1" noChangeArrowheads="1"/>
          </p:cNvPicPr>
          <p:nvPr/>
        </p:nvPicPr>
        <p:blipFill>
          <a:blip r:embed="rId4" cstate="print"/>
          <a:srcRect/>
          <a:stretch>
            <a:fillRect/>
          </a:stretch>
        </p:blipFill>
        <p:spPr bwMode="auto">
          <a:xfrm>
            <a:off x="4953000" y="914400"/>
            <a:ext cx="571500" cy="4552950"/>
          </a:xfrm>
          <a:prstGeom prst="rect">
            <a:avLst/>
          </a:prstGeom>
          <a:noFill/>
          <a:ln w="9525">
            <a:noFill/>
            <a:miter lim="800000"/>
            <a:headEnd/>
            <a:tailEnd/>
          </a:ln>
        </p:spPr>
      </p:pic>
      <p:sp>
        <p:nvSpPr>
          <p:cNvPr id="7" name="TextBox 6"/>
          <p:cNvSpPr txBox="1"/>
          <p:nvPr/>
        </p:nvSpPr>
        <p:spPr>
          <a:xfrm>
            <a:off x="5486400" y="3733800"/>
            <a:ext cx="3429000" cy="338554"/>
          </a:xfrm>
          <a:prstGeom prst="rect">
            <a:avLst/>
          </a:prstGeom>
          <a:solidFill>
            <a:schemeClr val="bg1">
              <a:lumMod val="85000"/>
              <a:alpha val="26000"/>
            </a:schemeClr>
          </a:solidFill>
        </p:spPr>
        <p:txBody>
          <a:bodyPr wrap="square" rtlCol="0">
            <a:spAutoFit/>
          </a:bodyPr>
          <a:lstStyle/>
          <a:p>
            <a:pPr algn="ctr"/>
            <a:r>
              <a:rPr lang="en-US" sz="1600" b="1" dirty="0" smtClean="0">
                <a:solidFill>
                  <a:srgbClr val="0070C0"/>
                </a:solidFill>
                <a:latin typeface="AvantGarde" pitchFamily="34" charset="0"/>
              </a:rPr>
              <a:t>Domain Specific</a:t>
            </a:r>
            <a:endParaRPr lang="en-US" sz="1600" dirty="0">
              <a:solidFill>
                <a:srgbClr val="0070C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to disseminate relevant information to relevant people</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Why News?</a:t>
            </a:r>
            <a:endParaRPr lang="en-US" dirty="0"/>
          </a:p>
        </p:txBody>
      </p:sp>
      <p:sp>
        <p:nvSpPr>
          <p:cNvPr id="4" name="Subtitle 3"/>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AAE35318-1CD5-4E7D-9274-929C94EB91B7}"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To Provide Diverse Content from Sources that Readers Will Listen To</a:t>
            </a:r>
            <a:endParaRPr lang="en-US" dirty="0"/>
          </a:p>
        </p:txBody>
      </p:sp>
      <p:sp>
        <p:nvSpPr>
          <p:cNvPr id="6" name="Subtitle 5"/>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AAE35318-1CD5-4E7D-9274-929C94EB91B7}"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645275"/>
            <a:ext cx="2133600" cy="365125"/>
          </a:xfrm>
        </p:spPr>
        <p:txBody>
          <a:bodyPr/>
          <a:lstStyle/>
          <a:p>
            <a:fld id="{AAE35318-1CD5-4E7D-9274-929C94EB91B7}" type="slidenum">
              <a:rPr lang="en-US" smtClean="0"/>
              <a:pPr/>
              <a:t>22</a:t>
            </a:fld>
            <a:endParaRPr lang="en-US" dirty="0"/>
          </a:p>
        </p:txBody>
      </p:sp>
      <p:pic>
        <p:nvPicPr>
          <p:cNvPr id="99331" name="Picture 3"/>
          <p:cNvPicPr>
            <a:picLocks noChangeAspect="1" noChangeArrowheads="1"/>
          </p:cNvPicPr>
          <p:nvPr/>
        </p:nvPicPr>
        <p:blipFill>
          <a:blip r:embed="rId2" cstate="print"/>
          <a:srcRect/>
          <a:stretch>
            <a:fillRect/>
          </a:stretch>
        </p:blipFill>
        <p:spPr bwMode="auto">
          <a:xfrm>
            <a:off x="533400" y="2041525"/>
            <a:ext cx="3990975" cy="4349629"/>
          </a:xfrm>
          <a:prstGeom prst="rect">
            <a:avLst/>
          </a:prstGeom>
          <a:noFill/>
          <a:ln w="9525">
            <a:noFill/>
            <a:miter lim="800000"/>
            <a:headEnd/>
            <a:tailEnd/>
          </a:ln>
        </p:spPr>
      </p:pic>
      <p:pic>
        <p:nvPicPr>
          <p:cNvPr id="99332" name="Picture 4"/>
          <p:cNvPicPr>
            <a:picLocks noChangeAspect="1" noChangeArrowheads="1"/>
          </p:cNvPicPr>
          <p:nvPr/>
        </p:nvPicPr>
        <p:blipFill>
          <a:blip r:embed="rId3" cstate="print"/>
          <a:srcRect/>
          <a:stretch>
            <a:fillRect/>
          </a:stretch>
        </p:blipFill>
        <p:spPr bwMode="auto">
          <a:xfrm>
            <a:off x="4419600" y="2041525"/>
            <a:ext cx="572429" cy="2133600"/>
          </a:xfrm>
          <a:prstGeom prst="rect">
            <a:avLst/>
          </a:prstGeom>
          <a:noFill/>
          <a:ln w="9525">
            <a:noFill/>
            <a:miter lim="800000"/>
            <a:headEnd/>
            <a:tailEnd/>
          </a:ln>
        </p:spPr>
      </p:pic>
      <p:pic>
        <p:nvPicPr>
          <p:cNvPr id="99336" name="Picture 8"/>
          <p:cNvPicPr>
            <a:picLocks noChangeAspect="1" noChangeArrowheads="1"/>
          </p:cNvPicPr>
          <p:nvPr/>
        </p:nvPicPr>
        <p:blipFill>
          <a:blip r:embed="rId4" cstate="print"/>
          <a:srcRect/>
          <a:stretch>
            <a:fillRect/>
          </a:stretch>
        </p:blipFill>
        <p:spPr bwMode="auto">
          <a:xfrm>
            <a:off x="4953000" y="1889125"/>
            <a:ext cx="571500" cy="4552950"/>
          </a:xfrm>
          <a:prstGeom prst="rect">
            <a:avLst/>
          </a:prstGeom>
          <a:noFill/>
          <a:ln w="9525">
            <a:noFill/>
            <a:miter lim="800000"/>
            <a:headEnd/>
            <a:tailEnd/>
          </a:ln>
        </p:spPr>
      </p:pic>
      <p:sp>
        <p:nvSpPr>
          <p:cNvPr id="9" name="TextBox 8"/>
          <p:cNvSpPr txBox="1"/>
          <p:nvPr/>
        </p:nvSpPr>
        <p:spPr>
          <a:xfrm>
            <a:off x="5410200" y="2193925"/>
            <a:ext cx="2819400" cy="4031873"/>
          </a:xfrm>
          <a:prstGeom prst="rect">
            <a:avLst/>
          </a:prstGeom>
          <a:solidFill>
            <a:schemeClr val="bg1">
              <a:lumMod val="85000"/>
              <a:alpha val="26000"/>
            </a:schemeClr>
          </a:solidFill>
        </p:spPr>
        <p:txBody>
          <a:bodyPr wrap="square" rtlCol="0">
            <a:spAutoFit/>
          </a:bodyPr>
          <a:lstStyle/>
          <a:p>
            <a:pPr algn="ctr"/>
            <a:endParaRPr lang="en-US" sz="1600" b="1" dirty="0" smtClean="0">
              <a:solidFill>
                <a:schemeClr val="tx1">
                  <a:lumMod val="65000"/>
                  <a:lumOff val="35000"/>
                </a:schemeClr>
              </a:solidFill>
              <a:latin typeface="AvantGarde" pitchFamily="34" charset="0"/>
            </a:endParaRPr>
          </a:p>
          <a:p>
            <a:pPr algn="ctr"/>
            <a:r>
              <a:rPr lang="en-US" sz="1600" b="1" dirty="0" smtClean="0">
                <a:solidFill>
                  <a:schemeClr val="tx1">
                    <a:lumMod val="65000"/>
                    <a:lumOff val="35000"/>
                  </a:schemeClr>
                </a:solidFill>
                <a:latin typeface="AvantGarde" pitchFamily="34" charset="0"/>
              </a:rPr>
              <a:t>Opinions </a:t>
            </a:r>
            <a:r>
              <a:rPr lang="en-US" sz="1600" b="1" dirty="0">
                <a:solidFill>
                  <a:schemeClr val="tx1">
                    <a:lumMod val="65000"/>
                    <a:lumOff val="35000"/>
                  </a:schemeClr>
                </a:solidFill>
                <a:latin typeface="AvantGarde" pitchFamily="34" charset="0"/>
              </a:rPr>
              <a:t>about climate change</a:t>
            </a:r>
            <a:endParaRPr lang="en-US" sz="1600" dirty="0">
              <a:solidFill>
                <a:schemeClr val="tx1">
                  <a:lumMod val="65000"/>
                  <a:lumOff val="35000"/>
                </a:schemeClr>
              </a:solidFill>
              <a:latin typeface="AvantGarde" pitchFamily="34" charset="0"/>
            </a:endParaRPr>
          </a:p>
          <a:p>
            <a:pPr algn="ctr"/>
            <a:r>
              <a:rPr lang="en-US" sz="1600" dirty="0">
                <a:solidFill>
                  <a:schemeClr val="tx1">
                    <a:lumMod val="65000"/>
                    <a:lumOff val="35000"/>
                  </a:schemeClr>
                </a:solidFill>
                <a:latin typeface="AvantGarde" pitchFamily="34" charset="0"/>
              </a:rPr>
              <a:t> </a:t>
            </a:r>
          </a:p>
          <a:p>
            <a:pPr algn="ctr"/>
            <a:r>
              <a:rPr lang="en-US" sz="1600" b="1" dirty="0">
                <a:solidFill>
                  <a:schemeClr val="tx1">
                    <a:lumMod val="65000"/>
                    <a:lumOff val="35000"/>
                  </a:schemeClr>
                </a:solidFill>
                <a:latin typeface="AvantGarde" pitchFamily="34" charset="0"/>
              </a:rPr>
              <a:t>Environment organization</a:t>
            </a:r>
            <a:endParaRPr lang="en-US" sz="1600" dirty="0">
              <a:solidFill>
                <a:schemeClr val="tx1">
                  <a:lumMod val="65000"/>
                  <a:lumOff val="35000"/>
                </a:schemeClr>
              </a:solidFill>
              <a:latin typeface="AvantGarde" pitchFamily="34" charset="0"/>
            </a:endParaRPr>
          </a:p>
          <a:p>
            <a:pPr algn="ctr"/>
            <a:r>
              <a:rPr lang="en-US" sz="1600" dirty="0">
                <a:solidFill>
                  <a:schemeClr val="tx1">
                    <a:lumMod val="65000"/>
                    <a:lumOff val="35000"/>
                  </a:schemeClr>
                </a:solidFill>
                <a:latin typeface="AvantGarde" pitchFamily="34" charset="0"/>
              </a:rPr>
              <a:t> </a:t>
            </a:r>
          </a:p>
          <a:p>
            <a:pPr algn="ctr"/>
            <a:r>
              <a:rPr lang="en-US" sz="1600" b="1" dirty="0">
                <a:solidFill>
                  <a:schemeClr val="tx1">
                    <a:lumMod val="65000"/>
                    <a:lumOff val="35000"/>
                  </a:schemeClr>
                </a:solidFill>
                <a:latin typeface="AvantGarde" pitchFamily="34" charset="0"/>
              </a:rPr>
              <a:t>Environment related </a:t>
            </a:r>
            <a:r>
              <a:rPr lang="en-US" sz="1600" b="1" dirty="0" smtClean="0">
                <a:solidFill>
                  <a:schemeClr val="tx1">
                    <a:lumMod val="65000"/>
                    <a:lumOff val="35000"/>
                  </a:schemeClr>
                </a:solidFill>
                <a:latin typeface="AvantGarde" pitchFamily="34" charset="0"/>
              </a:rPr>
              <a:t>organizations</a:t>
            </a:r>
          </a:p>
          <a:p>
            <a:pPr algn="ctr"/>
            <a:endParaRPr lang="en-US" sz="1600" b="1" dirty="0">
              <a:solidFill>
                <a:schemeClr val="tx1">
                  <a:lumMod val="65000"/>
                  <a:lumOff val="35000"/>
                </a:schemeClr>
              </a:solidFill>
              <a:latin typeface="AvantGarde" pitchFamily="34" charset="0"/>
            </a:endParaRPr>
          </a:p>
          <a:p>
            <a:pPr algn="ctr"/>
            <a:r>
              <a:rPr lang="en-US" sz="1600" b="1" dirty="0" smtClean="0">
                <a:solidFill>
                  <a:schemeClr val="tx1">
                    <a:lumMod val="65000"/>
                    <a:lumOff val="35000"/>
                  </a:schemeClr>
                </a:solidFill>
                <a:latin typeface="AvantGarde" pitchFamily="34" charset="0"/>
              </a:rPr>
              <a:t>Social and Political Views</a:t>
            </a:r>
          </a:p>
          <a:p>
            <a:pPr algn="ctr"/>
            <a:endParaRPr lang="en-US" sz="1600" b="1" dirty="0">
              <a:solidFill>
                <a:schemeClr val="tx1">
                  <a:lumMod val="65000"/>
                  <a:lumOff val="35000"/>
                </a:schemeClr>
              </a:solidFill>
              <a:latin typeface="AvantGarde" pitchFamily="34" charset="0"/>
            </a:endParaRPr>
          </a:p>
          <a:p>
            <a:pPr algn="ctr"/>
            <a:endParaRPr lang="en-US" sz="1600" b="1" dirty="0" smtClean="0">
              <a:solidFill>
                <a:schemeClr val="tx1">
                  <a:lumMod val="65000"/>
                  <a:lumOff val="35000"/>
                </a:schemeClr>
              </a:solidFill>
              <a:latin typeface="AvantGarde" pitchFamily="34" charset="0"/>
            </a:endParaRPr>
          </a:p>
          <a:p>
            <a:pPr algn="ctr"/>
            <a:endParaRPr lang="en-US" sz="1600" dirty="0">
              <a:solidFill>
                <a:schemeClr val="tx1">
                  <a:lumMod val="65000"/>
                  <a:lumOff val="35000"/>
                </a:schemeClr>
              </a:solidFill>
              <a:latin typeface="AvantGarde" pitchFamily="34" charset="0"/>
            </a:endParaRPr>
          </a:p>
          <a:p>
            <a:pPr algn="ctr"/>
            <a:r>
              <a:rPr lang="en-US" sz="1600" dirty="0"/>
              <a:t> </a:t>
            </a:r>
          </a:p>
          <a:p>
            <a:pPr algn="ctr"/>
            <a:r>
              <a:rPr lang="en-US" sz="1600" dirty="0"/>
              <a:t> </a:t>
            </a:r>
          </a:p>
          <a:p>
            <a:pPr algn="ctr"/>
            <a:endParaRPr lang="en-US" sz="1600" dirty="0"/>
          </a:p>
        </p:txBody>
      </p:sp>
      <p:pic>
        <p:nvPicPr>
          <p:cNvPr id="100354" name="Picture 2"/>
          <p:cNvPicPr>
            <a:picLocks noChangeAspect="1" noChangeArrowheads="1"/>
          </p:cNvPicPr>
          <p:nvPr/>
        </p:nvPicPr>
        <p:blipFill>
          <a:blip r:embed="rId5" cstate="print"/>
          <a:srcRect/>
          <a:stretch>
            <a:fillRect/>
          </a:stretch>
        </p:blipFill>
        <p:spPr bwMode="auto">
          <a:xfrm>
            <a:off x="1" y="1"/>
            <a:ext cx="1371599" cy="1371599"/>
          </a:xfrm>
          <a:prstGeom prst="rect">
            <a:avLst/>
          </a:prstGeom>
          <a:noFill/>
          <a:ln w="9525">
            <a:noFill/>
            <a:miter lim="800000"/>
            <a:headEnd/>
            <a:tailEnd/>
          </a:ln>
        </p:spPr>
      </p:pic>
      <p:sp>
        <p:nvSpPr>
          <p:cNvPr id="11" name="Rectangular Callout 10"/>
          <p:cNvSpPr/>
          <p:nvPr/>
        </p:nvSpPr>
        <p:spPr>
          <a:xfrm>
            <a:off x="1676400" y="228600"/>
            <a:ext cx="2362200" cy="1066800"/>
          </a:xfrm>
          <a:prstGeom prst="wedgeRectCallout">
            <a:avLst>
              <a:gd name="adj1" fmla="val -65349"/>
              <a:gd name="adj2" fmla="val -4167"/>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28800" y="381000"/>
            <a:ext cx="2057400" cy="646331"/>
          </a:xfrm>
          <a:prstGeom prst="rect">
            <a:avLst/>
          </a:prstGeom>
          <a:noFill/>
        </p:spPr>
        <p:txBody>
          <a:bodyPr wrap="square" rtlCol="0">
            <a:spAutoFit/>
          </a:bodyPr>
          <a:lstStyle/>
          <a:p>
            <a:r>
              <a:rPr lang="en-US" b="1" dirty="0" smtClean="0"/>
              <a:t>User’s opinions and social views</a:t>
            </a:r>
            <a:endParaRPr lang="en-US" b="1"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645275"/>
            <a:ext cx="2133600" cy="365125"/>
          </a:xfrm>
        </p:spPr>
        <p:txBody>
          <a:bodyPr/>
          <a:lstStyle/>
          <a:p>
            <a:fld id="{AAE35318-1CD5-4E7D-9274-929C94EB91B7}" type="slidenum">
              <a:rPr lang="en-US" smtClean="0"/>
              <a:pPr/>
              <a:t>23</a:t>
            </a:fld>
            <a:endParaRPr lang="en-US" dirty="0"/>
          </a:p>
        </p:txBody>
      </p:sp>
      <p:pic>
        <p:nvPicPr>
          <p:cNvPr id="99331" name="Picture 3"/>
          <p:cNvPicPr>
            <a:picLocks noChangeAspect="1" noChangeArrowheads="1"/>
          </p:cNvPicPr>
          <p:nvPr/>
        </p:nvPicPr>
        <p:blipFill>
          <a:blip r:embed="rId2" cstate="print"/>
          <a:srcRect/>
          <a:stretch>
            <a:fillRect/>
          </a:stretch>
        </p:blipFill>
        <p:spPr bwMode="auto">
          <a:xfrm>
            <a:off x="533400" y="2041525"/>
            <a:ext cx="3990975" cy="4349629"/>
          </a:xfrm>
          <a:prstGeom prst="rect">
            <a:avLst/>
          </a:prstGeom>
          <a:noFill/>
          <a:ln w="9525">
            <a:noFill/>
            <a:miter lim="800000"/>
            <a:headEnd/>
            <a:tailEnd/>
          </a:ln>
        </p:spPr>
      </p:pic>
      <p:pic>
        <p:nvPicPr>
          <p:cNvPr id="99332" name="Picture 4"/>
          <p:cNvPicPr>
            <a:picLocks noChangeAspect="1" noChangeArrowheads="1"/>
          </p:cNvPicPr>
          <p:nvPr/>
        </p:nvPicPr>
        <p:blipFill>
          <a:blip r:embed="rId3" cstate="print"/>
          <a:srcRect/>
          <a:stretch>
            <a:fillRect/>
          </a:stretch>
        </p:blipFill>
        <p:spPr bwMode="auto">
          <a:xfrm>
            <a:off x="4419600" y="2041525"/>
            <a:ext cx="572429" cy="2133600"/>
          </a:xfrm>
          <a:prstGeom prst="rect">
            <a:avLst/>
          </a:prstGeom>
          <a:noFill/>
          <a:ln w="9525">
            <a:noFill/>
            <a:miter lim="800000"/>
            <a:headEnd/>
            <a:tailEnd/>
          </a:ln>
        </p:spPr>
      </p:pic>
      <p:pic>
        <p:nvPicPr>
          <p:cNvPr id="99336" name="Picture 8"/>
          <p:cNvPicPr>
            <a:picLocks noChangeAspect="1" noChangeArrowheads="1"/>
          </p:cNvPicPr>
          <p:nvPr/>
        </p:nvPicPr>
        <p:blipFill>
          <a:blip r:embed="rId4" cstate="print"/>
          <a:srcRect/>
          <a:stretch>
            <a:fillRect/>
          </a:stretch>
        </p:blipFill>
        <p:spPr bwMode="auto">
          <a:xfrm>
            <a:off x="4953000" y="1889125"/>
            <a:ext cx="571500" cy="4552950"/>
          </a:xfrm>
          <a:prstGeom prst="rect">
            <a:avLst/>
          </a:prstGeom>
          <a:noFill/>
          <a:ln w="9525">
            <a:noFill/>
            <a:miter lim="800000"/>
            <a:headEnd/>
            <a:tailEnd/>
          </a:ln>
        </p:spPr>
      </p:pic>
      <p:sp>
        <p:nvSpPr>
          <p:cNvPr id="9" name="TextBox 8"/>
          <p:cNvSpPr txBox="1"/>
          <p:nvPr/>
        </p:nvSpPr>
        <p:spPr>
          <a:xfrm>
            <a:off x="5410200" y="1981200"/>
            <a:ext cx="3429000" cy="3539430"/>
          </a:xfrm>
          <a:prstGeom prst="rect">
            <a:avLst/>
          </a:prstGeom>
          <a:solidFill>
            <a:schemeClr val="bg1">
              <a:lumMod val="85000"/>
              <a:alpha val="26000"/>
            </a:schemeClr>
          </a:solidFill>
        </p:spPr>
        <p:txBody>
          <a:bodyPr wrap="square" rtlCol="0">
            <a:spAutoFit/>
          </a:bodyPr>
          <a:lstStyle/>
          <a:p>
            <a:pPr algn="ctr"/>
            <a:endParaRPr lang="en-US" sz="1600" b="1" dirty="0" smtClean="0">
              <a:solidFill>
                <a:schemeClr val="tx1">
                  <a:lumMod val="65000"/>
                  <a:lumOff val="35000"/>
                </a:schemeClr>
              </a:solidFill>
              <a:latin typeface="AvantGarde" pitchFamily="34" charset="0"/>
            </a:endParaRPr>
          </a:p>
          <a:p>
            <a:pPr algn="ctr"/>
            <a:r>
              <a:rPr lang="en-US" sz="1600" b="1" dirty="0" smtClean="0">
                <a:solidFill>
                  <a:schemeClr val="tx1">
                    <a:lumMod val="65000"/>
                    <a:lumOff val="35000"/>
                  </a:schemeClr>
                </a:solidFill>
                <a:latin typeface="AvantGarde" pitchFamily="34" charset="0"/>
              </a:rPr>
              <a:t>Charities they donate to:</a:t>
            </a:r>
          </a:p>
          <a:p>
            <a:pPr algn="ctr"/>
            <a:endParaRPr lang="en-US" sz="1600" dirty="0" smtClean="0"/>
          </a:p>
          <a:p>
            <a:pPr>
              <a:buFont typeface="Arial" pitchFamily="34" charset="0"/>
              <a:buChar char="•"/>
            </a:pPr>
            <a:r>
              <a:rPr lang="en-US" sz="1600" dirty="0" smtClean="0"/>
              <a:t>Foundation </a:t>
            </a:r>
            <a:r>
              <a:rPr lang="en-US" sz="1600" dirty="0"/>
              <a:t>for Support of Drug </a:t>
            </a:r>
            <a:r>
              <a:rPr lang="en-US" sz="1600" dirty="0" smtClean="0"/>
              <a:t>Users</a:t>
            </a:r>
          </a:p>
          <a:p>
            <a:pPr>
              <a:buFont typeface="Arial" pitchFamily="34" charset="0"/>
              <a:buChar char="•"/>
            </a:pPr>
            <a:r>
              <a:rPr lang="en-US" sz="1600" dirty="0"/>
              <a:t>Towards Reforming Marijuana </a:t>
            </a:r>
            <a:r>
              <a:rPr lang="en-US" sz="1600" dirty="0" smtClean="0"/>
              <a:t>Laws</a:t>
            </a:r>
          </a:p>
          <a:p>
            <a:pPr>
              <a:buFont typeface="Arial" pitchFamily="34" charset="0"/>
              <a:buChar char="•"/>
            </a:pPr>
            <a:r>
              <a:rPr lang="en-US" sz="1600" dirty="0" smtClean="0"/>
              <a:t>Renewable </a:t>
            </a:r>
            <a:r>
              <a:rPr lang="en-US" sz="1600" dirty="0"/>
              <a:t>Energy Foundation</a:t>
            </a:r>
            <a:endParaRPr lang="en-US" sz="1600" b="1" dirty="0" smtClean="0">
              <a:solidFill>
                <a:schemeClr val="tx1">
                  <a:lumMod val="65000"/>
                  <a:lumOff val="35000"/>
                </a:schemeClr>
              </a:solidFill>
              <a:latin typeface="AvantGarde" pitchFamily="34" charset="0"/>
            </a:endParaRPr>
          </a:p>
          <a:p>
            <a:pPr algn="ctr"/>
            <a:endParaRPr lang="en-US" sz="1600" b="1" dirty="0" smtClean="0">
              <a:solidFill>
                <a:schemeClr val="tx1">
                  <a:lumMod val="65000"/>
                  <a:lumOff val="35000"/>
                </a:schemeClr>
              </a:solidFill>
              <a:latin typeface="AvantGarde" pitchFamily="34" charset="0"/>
            </a:endParaRPr>
          </a:p>
          <a:p>
            <a:pPr algn="ctr"/>
            <a:endParaRPr lang="en-US" sz="1600" b="1" dirty="0">
              <a:solidFill>
                <a:schemeClr val="tx1">
                  <a:lumMod val="65000"/>
                  <a:lumOff val="35000"/>
                </a:schemeClr>
              </a:solidFill>
              <a:latin typeface="AvantGarde" pitchFamily="34" charset="0"/>
            </a:endParaRPr>
          </a:p>
          <a:p>
            <a:pPr algn="ctr"/>
            <a:endParaRPr lang="en-US" sz="1600" b="1" dirty="0" smtClean="0">
              <a:solidFill>
                <a:schemeClr val="tx1">
                  <a:lumMod val="65000"/>
                  <a:lumOff val="35000"/>
                </a:schemeClr>
              </a:solidFill>
              <a:latin typeface="AvantGarde" pitchFamily="34" charset="0"/>
            </a:endParaRPr>
          </a:p>
          <a:p>
            <a:pPr algn="ctr"/>
            <a:endParaRPr lang="en-US" sz="1600" dirty="0">
              <a:solidFill>
                <a:schemeClr val="tx1">
                  <a:lumMod val="65000"/>
                  <a:lumOff val="35000"/>
                </a:schemeClr>
              </a:solidFill>
              <a:latin typeface="AvantGarde" pitchFamily="34" charset="0"/>
            </a:endParaRPr>
          </a:p>
          <a:p>
            <a:pPr algn="ctr"/>
            <a:r>
              <a:rPr lang="en-US" sz="1600" dirty="0"/>
              <a:t> </a:t>
            </a:r>
          </a:p>
          <a:p>
            <a:pPr algn="ctr"/>
            <a:r>
              <a:rPr lang="en-US" sz="1600" dirty="0"/>
              <a:t> </a:t>
            </a:r>
          </a:p>
          <a:p>
            <a:pPr algn="ctr"/>
            <a:endParaRPr lang="en-US" sz="1600" dirty="0"/>
          </a:p>
        </p:txBody>
      </p:sp>
      <p:pic>
        <p:nvPicPr>
          <p:cNvPr id="100354" name="Picture 2"/>
          <p:cNvPicPr>
            <a:picLocks noChangeAspect="1" noChangeArrowheads="1"/>
          </p:cNvPicPr>
          <p:nvPr/>
        </p:nvPicPr>
        <p:blipFill>
          <a:blip r:embed="rId5" cstate="print"/>
          <a:srcRect/>
          <a:stretch>
            <a:fillRect/>
          </a:stretch>
        </p:blipFill>
        <p:spPr bwMode="auto">
          <a:xfrm>
            <a:off x="1" y="1"/>
            <a:ext cx="1371599" cy="1371599"/>
          </a:xfrm>
          <a:prstGeom prst="rect">
            <a:avLst/>
          </a:prstGeom>
          <a:noFill/>
          <a:ln w="9525">
            <a:noFill/>
            <a:miter lim="800000"/>
            <a:headEnd/>
            <a:tailEnd/>
          </a:ln>
        </p:spPr>
      </p:pic>
      <p:sp>
        <p:nvSpPr>
          <p:cNvPr id="11" name="Rectangular Callout 10"/>
          <p:cNvSpPr/>
          <p:nvPr/>
        </p:nvSpPr>
        <p:spPr>
          <a:xfrm>
            <a:off x="1676400" y="228600"/>
            <a:ext cx="2362200" cy="1066800"/>
          </a:xfrm>
          <a:prstGeom prst="wedgeRectCallout">
            <a:avLst>
              <a:gd name="adj1" fmla="val -65349"/>
              <a:gd name="adj2" fmla="val -4167"/>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28800" y="381000"/>
            <a:ext cx="2057400" cy="646331"/>
          </a:xfrm>
          <a:prstGeom prst="rect">
            <a:avLst/>
          </a:prstGeom>
          <a:noFill/>
        </p:spPr>
        <p:txBody>
          <a:bodyPr wrap="square" rtlCol="0">
            <a:spAutoFit/>
          </a:bodyPr>
          <a:lstStyle/>
          <a:p>
            <a:r>
              <a:rPr lang="en-US" b="1" dirty="0" smtClean="0"/>
              <a:t>User’s opinions and social views</a:t>
            </a:r>
            <a:endParaRPr lang="en-US" b="1"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Goal</a:t>
            </a:r>
          </a:p>
          <a:p>
            <a:r>
              <a:rPr lang="en-US" dirty="0" smtClean="0">
                <a:solidFill>
                  <a:schemeClr val="bg1">
                    <a:lumMod val="75000"/>
                  </a:schemeClr>
                </a:solidFill>
              </a:rPr>
              <a:t>Related work</a:t>
            </a:r>
          </a:p>
          <a:p>
            <a:r>
              <a:rPr lang="en-US" dirty="0" smtClean="0">
                <a:solidFill>
                  <a:schemeClr val="bg1">
                    <a:lumMod val="75000"/>
                  </a:schemeClr>
                </a:solidFill>
              </a:rPr>
              <a:t>Experiments</a:t>
            </a:r>
          </a:p>
          <a:p>
            <a:r>
              <a:rPr lang="en-US" dirty="0" smtClean="0">
                <a:solidFill>
                  <a:schemeClr val="bg1">
                    <a:lumMod val="75000"/>
                  </a:schemeClr>
                </a:solidFill>
              </a:rPr>
              <a:t>Future work</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AAE35318-1CD5-4E7D-9274-929C94EB91B7}"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Provide a Flow Between Profiles, Machines, Reader and Author</a:t>
            </a:r>
            <a:endParaRPr lang="en-US" sz="32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25</a:t>
            </a:fld>
            <a:endParaRPr lang="en-US" dirty="0"/>
          </a:p>
        </p:txBody>
      </p:sp>
      <p:pic>
        <p:nvPicPr>
          <p:cNvPr id="5" name="Picture 7" descr="C:\Users\elena\Desktop\presentation\profile3.jpg"/>
          <p:cNvPicPr>
            <a:picLocks noChangeAspect="1" noChangeArrowheads="1"/>
          </p:cNvPicPr>
          <p:nvPr/>
        </p:nvPicPr>
        <p:blipFill>
          <a:blip r:embed="rId3" cstate="print">
            <a:grayscl/>
            <a:lum bright="40000"/>
          </a:blip>
          <a:srcRect/>
          <a:stretch>
            <a:fillRect/>
          </a:stretch>
        </p:blipFill>
        <p:spPr bwMode="auto">
          <a:xfrm>
            <a:off x="762000" y="1447800"/>
            <a:ext cx="990600" cy="1021976"/>
          </a:xfrm>
          <a:prstGeom prst="rect">
            <a:avLst/>
          </a:prstGeom>
          <a:noFill/>
        </p:spPr>
      </p:pic>
      <p:sp>
        <p:nvSpPr>
          <p:cNvPr id="6" name="TextBox 5"/>
          <p:cNvSpPr txBox="1"/>
          <p:nvPr/>
        </p:nvSpPr>
        <p:spPr>
          <a:xfrm>
            <a:off x="152400" y="2362200"/>
            <a:ext cx="2209800" cy="584775"/>
          </a:xfrm>
          <a:prstGeom prst="rect">
            <a:avLst/>
          </a:prstGeom>
          <a:noFill/>
        </p:spPr>
        <p:txBody>
          <a:bodyPr wrap="square" rtlCol="0">
            <a:spAutoFit/>
          </a:bodyPr>
          <a:lstStyle/>
          <a:p>
            <a:pPr algn="ctr"/>
            <a:r>
              <a:rPr lang="en-US" sz="1600" dirty="0" smtClean="0"/>
              <a:t>Author </a:t>
            </a:r>
          </a:p>
          <a:p>
            <a:pPr algn="ctr"/>
            <a:r>
              <a:rPr lang="en-US" sz="1600" dirty="0" smtClean="0"/>
              <a:t>Profile 1</a:t>
            </a:r>
            <a:endParaRPr lang="en-US" sz="1600" dirty="0"/>
          </a:p>
        </p:txBody>
      </p:sp>
      <p:sp>
        <p:nvSpPr>
          <p:cNvPr id="7" name="TextBox 6"/>
          <p:cNvSpPr txBox="1"/>
          <p:nvPr/>
        </p:nvSpPr>
        <p:spPr>
          <a:xfrm>
            <a:off x="381000" y="2819400"/>
            <a:ext cx="1828800" cy="646331"/>
          </a:xfrm>
          <a:prstGeom prst="rect">
            <a:avLst/>
          </a:prstGeom>
          <a:noFill/>
        </p:spPr>
        <p:txBody>
          <a:bodyPr wrap="square" rtlCol="0">
            <a:spAutoFit/>
          </a:bodyPr>
          <a:lstStyle/>
          <a:p>
            <a:pPr algn="ctr"/>
            <a:r>
              <a:rPr lang="en-US" b="1" dirty="0" smtClean="0"/>
              <a:t>Article: Opinion: Opposing</a:t>
            </a:r>
            <a:endParaRPr lang="en-US" b="1" dirty="0"/>
          </a:p>
        </p:txBody>
      </p:sp>
      <p:pic>
        <p:nvPicPr>
          <p:cNvPr id="8" name="Picture 7" descr="C:\Users\elena\Desktop\presentation\homer2.jpg"/>
          <p:cNvPicPr>
            <a:picLocks noChangeAspect="1" noChangeArrowheads="1"/>
          </p:cNvPicPr>
          <p:nvPr/>
        </p:nvPicPr>
        <p:blipFill>
          <a:blip r:embed="rId4" cstate="print"/>
          <a:srcRect/>
          <a:stretch>
            <a:fillRect/>
          </a:stretch>
        </p:blipFill>
        <p:spPr bwMode="auto">
          <a:xfrm>
            <a:off x="6934200" y="2949714"/>
            <a:ext cx="880329" cy="1001804"/>
          </a:xfrm>
          <a:prstGeom prst="rect">
            <a:avLst/>
          </a:prstGeom>
          <a:noFill/>
        </p:spPr>
      </p:pic>
      <p:sp>
        <p:nvSpPr>
          <p:cNvPr id="9" name="TextBox 8"/>
          <p:cNvSpPr txBox="1"/>
          <p:nvPr/>
        </p:nvSpPr>
        <p:spPr>
          <a:xfrm>
            <a:off x="6172200" y="4016514"/>
            <a:ext cx="2209800" cy="584775"/>
          </a:xfrm>
          <a:prstGeom prst="rect">
            <a:avLst/>
          </a:prstGeom>
          <a:noFill/>
        </p:spPr>
        <p:txBody>
          <a:bodyPr wrap="square" rtlCol="0">
            <a:spAutoFit/>
          </a:bodyPr>
          <a:lstStyle/>
          <a:p>
            <a:pPr algn="ctr"/>
            <a:r>
              <a:rPr lang="en-US" sz="1600" dirty="0" smtClean="0"/>
              <a:t>Reader</a:t>
            </a:r>
          </a:p>
          <a:p>
            <a:pPr algn="ctr"/>
            <a:r>
              <a:rPr lang="en-US" sz="1600" dirty="0" smtClean="0"/>
              <a:t>Profile</a:t>
            </a:r>
            <a:endParaRPr lang="en-US" sz="1600" dirty="0"/>
          </a:p>
        </p:txBody>
      </p:sp>
      <p:pic>
        <p:nvPicPr>
          <p:cNvPr id="10" name="Picture 5" descr="C:\Users\elena\Desktop\presentation\computer2.jpg"/>
          <p:cNvPicPr>
            <a:picLocks noChangeAspect="1" noChangeArrowheads="1"/>
          </p:cNvPicPr>
          <p:nvPr/>
        </p:nvPicPr>
        <p:blipFill>
          <a:blip r:embed="rId5" cstate="print"/>
          <a:srcRect/>
          <a:stretch>
            <a:fillRect/>
          </a:stretch>
        </p:blipFill>
        <p:spPr bwMode="auto">
          <a:xfrm>
            <a:off x="3886201" y="2286000"/>
            <a:ext cx="914400" cy="1366520"/>
          </a:xfrm>
          <a:prstGeom prst="rect">
            <a:avLst/>
          </a:prstGeom>
          <a:noFill/>
        </p:spPr>
      </p:pic>
      <p:sp>
        <p:nvSpPr>
          <p:cNvPr id="11" name="Cloud Callout 10"/>
          <p:cNvSpPr/>
          <p:nvPr/>
        </p:nvSpPr>
        <p:spPr>
          <a:xfrm>
            <a:off x="3429000" y="1469136"/>
            <a:ext cx="1202538" cy="1121664"/>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657600" y="1773937"/>
            <a:ext cx="983895" cy="738664"/>
          </a:xfrm>
          <a:prstGeom prst="rect">
            <a:avLst/>
          </a:prstGeom>
          <a:noFill/>
        </p:spPr>
        <p:txBody>
          <a:bodyPr wrap="square" rtlCol="0">
            <a:spAutoFit/>
          </a:bodyPr>
          <a:lstStyle/>
          <a:p>
            <a:r>
              <a:rPr lang="en-US" sz="1400" b="1" dirty="0" smtClean="0">
                <a:solidFill>
                  <a:schemeClr val="tx1">
                    <a:lumMod val="75000"/>
                    <a:lumOff val="25000"/>
                  </a:schemeClr>
                </a:solidFill>
              </a:rPr>
              <a:t>What are her world views?</a:t>
            </a:r>
            <a:endParaRPr lang="en-US" sz="1400" b="1" dirty="0">
              <a:solidFill>
                <a:schemeClr val="tx1">
                  <a:lumMod val="75000"/>
                  <a:lumOff val="25000"/>
                </a:schemeClr>
              </a:solidFill>
            </a:endParaRPr>
          </a:p>
        </p:txBody>
      </p:sp>
      <p:sp>
        <p:nvSpPr>
          <p:cNvPr id="16" name="Cloud Callout 15"/>
          <p:cNvSpPr/>
          <p:nvPr/>
        </p:nvSpPr>
        <p:spPr>
          <a:xfrm>
            <a:off x="4953000" y="1523999"/>
            <a:ext cx="1202538" cy="1121664"/>
          </a:xfrm>
          <a:prstGeom prst="cloudCallout">
            <a:avLst>
              <a:gd name="adj1" fmla="val -59175"/>
              <a:gd name="adj2" fmla="val 7418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181600" y="1828800"/>
            <a:ext cx="983895" cy="738664"/>
          </a:xfrm>
          <a:prstGeom prst="rect">
            <a:avLst/>
          </a:prstGeom>
          <a:noFill/>
        </p:spPr>
        <p:txBody>
          <a:bodyPr wrap="square" rtlCol="0">
            <a:spAutoFit/>
          </a:bodyPr>
          <a:lstStyle/>
          <a:p>
            <a:r>
              <a:rPr lang="en-US" sz="1400" b="1" dirty="0" smtClean="0">
                <a:solidFill>
                  <a:schemeClr val="tx1">
                    <a:lumMod val="75000"/>
                    <a:lumOff val="25000"/>
                  </a:schemeClr>
                </a:solidFill>
              </a:rPr>
              <a:t>What are his world views?</a:t>
            </a:r>
            <a:endParaRPr lang="en-US" sz="1400" b="1" dirty="0">
              <a:solidFill>
                <a:schemeClr val="tx1">
                  <a:lumMod val="75000"/>
                  <a:lumOff val="25000"/>
                </a:schemeClr>
              </a:solidFill>
            </a:endParaRPr>
          </a:p>
        </p:txBody>
      </p:sp>
      <p:pic>
        <p:nvPicPr>
          <p:cNvPr id="18" name="Picture 7" descr="C:\Users\elena\Desktop\presentation\profile3.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838200" y="4038600"/>
            <a:ext cx="990600" cy="1021976"/>
          </a:xfrm>
          <a:prstGeom prst="rect">
            <a:avLst/>
          </a:prstGeom>
          <a:noFill/>
        </p:spPr>
      </p:pic>
      <p:sp>
        <p:nvSpPr>
          <p:cNvPr id="19" name="TextBox 18"/>
          <p:cNvSpPr txBox="1"/>
          <p:nvPr/>
        </p:nvSpPr>
        <p:spPr>
          <a:xfrm>
            <a:off x="228600" y="4953000"/>
            <a:ext cx="2209800" cy="584775"/>
          </a:xfrm>
          <a:prstGeom prst="rect">
            <a:avLst/>
          </a:prstGeom>
          <a:noFill/>
        </p:spPr>
        <p:txBody>
          <a:bodyPr wrap="square" rtlCol="0">
            <a:spAutoFit/>
          </a:bodyPr>
          <a:lstStyle/>
          <a:p>
            <a:pPr algn="ctr"/>
            <a:r>
              <a:rPr lang="en-US" sz="1600" dirty="0" smtClean="0"/>
              <a:t>Author </a:t>
            </a:r>
          </a:p>
          <a:p>
            <a:pPr algn="ctr"/>
            <a:r>
              <a:rPr lang="en-US" sz="1600" dirty="0" smtClean="0"/>
              <a:t>Profile</a:t>
            </a:r>
            <a:endParaRPr lang="en-US" sz="1600" dirty="0"/>
          </a:p>
        </p:txBody>
      </p:sp>
      <p:sp>
        <p:nvSpPr>
          <p:cNvPr id="20" name="TextBox 19"/>
          <p:cNvSpPr txBox="1"/>
          <p:nvPr/>
        </p:nvSpPr>
        <p:spPr>
          <a:xfrm>
            <a:off x="457200" y="5410200"/>
            <a:ext cx="1828800" cy="646331"/>
          </a:xfrm>
          <a:prstGeom prst="rect">
            <a:avLst/>
          </a:prstGeom>
          <a:noFill/>
        </p:spPr>
        <p:txBody>
          <a:bodyPr wrap="square" rtlCol="0">
            <a:spAutoFit/>
          </a:bodyPr>
          <a:lstStyle/>
          <a:p>
            <a:pPr algn="ctr"/>
            <a:r>
              <a:rPr lang="en-US" b="1" dirty="0" smtClean="0"/>
              <a:t>Article: Opinion Opposing</a:t>
            </a:r>
            <a:endParaRPr lang="en-US" sz="1600" b="1" dirty="0"/>
          </a:p>
        </p:txBody>
      </p:sp>
      <p:cxnSp>
        <p:nvCxnSpPr>
          <p:cNvPr id="22" name="Curved Connector 21"/>
          <p:cNvCxnSpPr/>
          <p:nvPr/>
        </p:nvCxnSpPr>
        <p:spPr>
          <a:xfrm>
            <a:off x="1752600" y="1828800"/>
            <a:ext cx="1828800" cy="12954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0800000" flipV="1">
            <a:off x="4953000" y="2971800"/>
            <a:ext cx="2057400" cy="2286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flipV="1">
            <a:off x="1905000" y="3505200"/>
            <a:ext cx="1905000" cy="9906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Provide a Flow Between Profiles, Machines, Reader and Author</a:t>
            </a:r>
            <a:endParaRPr lang="en-US" sz="32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26</a:t>
            </a:fld>
            <a:endParaRPr lang="en-US" dirty="0"/>
          </a:p>
        </p:txBody>
      </p:sp>
      <p:pic>
        <p:nvPicPr>
          <p:cNvPr id="5" name="Picture 7" descr="C:\Users\elena\Desktop\presentation\profile3.jpg"/>
          <p:cNvPicPr>
            <a:picLocks noChangeAspect="1" noChangeArrowheads="1"/>
          </p:cNvPicPr>
          <p:nvPr/>
        </p:nvPicPr>
        <p:blipFill>
          <a:blip r:embed="rId3" cstate="print">
            <a:grayscl/>
            <a:lum bright="40000"/>
          </a:blip>
          <a:srcRect/>
          <a:stretch>
            <a:fillRect/>
          </a:stretch>
        </p:blipFill>
        <p:spPr bwMode="auto">
          <a:xfrm>
            <a:off x="762000" y="1447800"/>
            <a:ext cx="990600" cy="1021976"/>
          </a:xfrm>
          <a:prstGeom prst="rect">
            <a:avLst/>
          </a:prstGeom>
          <a:noFill/>
        </p:spPr>
      </p:pic>
      <p:sp>
        <p:nvSpPr>
          <p:cNvPr id="6" name="TextBox 5"/>
          <p:cNvSpPr txBox="1"/>
          <p:nvPr/>
        </p:nvSpPr>
        <p:spPr>
          <a:xfrm>
            <a:off x="152400" y="2362200"/>
            <a:ext cx="2209800" cy="584775"/>
          </a:xfrm>
          <a:prstGeom prst="rect">
            <a:avLst/>
          </a:prstGeom>
          <a:noFill/>
        </p:spPr>
        <p:txBody>
          <a:bodyPr wrap="square" rtlCol="0">
            <a:spAutoFit/>
          </a:bodyPr>
          <a:lstStyle/>
          <a:p>
            <a:pPr algn="ctr"/>
            <a:r>
              <a:rPr lang="en-US" sz="1600" dirty="0" smtClean="0"/>
              <a:t>Author </a:t>
            </a:r>
          </a:p>
          <a:p>
            <a:pPr algn="ctr"/>
            <a:r>
              <a:rPr lang="en-US" sz="1600" dirty="0" smtClean="0"/>
              <a:t>Profile 1</a:t>
            </a:r>
            <a:endParaRPr lang="en-US" sz="1600" dirty="0"/>
          </a:p>
        </p:txBody>
      </p:sp>
      <p:sp>
        <p:nvSpPr>
          <p:cNvPr id="7" name="TextBox 6"/>
          <p:cNvSpPr txBox="1"/>
          <p:nvPr/>
        </p:nvSpPr>
        <p:spPr>
          <a:xfrm>
            <a:off x="381000" y="2819400"/>
            <a:ext cx="1828800" cy="646331"/>
          </a:xfrm>
          <a:prstGeom prst="rect">
            <a:avLst/>
          </a:prstGeom>
          <a:noFill/>
        </p:spPr>
        <p:txBody>
          <a:bodyPr wrap="square" rtlCol="0">
            <a:spAutoFit/>
          </a:bodyPr>
          <a:lstStyle/>
          <a:p>
            <a:pPr algn="ctr"/>
            <a:r>
              <a:rPr lang="en-US" b="1" dirty="0" smtClean="0"/>
              <a:t>Article: Opinion: Opposing</a:t>
            </a:r>
            <a:endParaRPr lang="en-US" b="1" dirty="0"/>
          </a:p>
        </p:txBody>
      </p:sp>
      <p:pic>
        <p:nvPicPr>
          <p:cNvPr id="8" name="Picture 7" descr="C:\Users\elena\Desktop\presentation\homer2.jpg"/>
          <p:cNvPicPr>
            <a:picLocks noChangeAspect="1" noChangeArrowheads="1"/>
          </p:cNvPicPr>
          <p:nvPr/>
        </p:nvPicPr>
        <p:blipFill>
          <a:blip r:embed="rId4" cstate="print"/>
          <a:srcRect/>
          <a:stretch>
            <a:fillRect/>
          </a:stretch>
        </p:blipFill>
        <p:spPr bwMode="auto">
          <a:xfrm>
            <a:off x="6934200" y="2949714"/>
            <a:ext cx="880329" cy="1001804"/>
          </a:xfrm>
          <a:prstGeom prst="rect">
            <a:avLst/>
          </a:prstGeom>
          <a:noFill/>
        </p:spPr>
      </p:pic>
      <p:sp>
        <p:nvSpPr>
          <p:cNvPr id="9" name="TextBox 8"/>
          <p:cNvSpPr txBox="1"/>
          <p:nvPr/>
        </p:nvSpPr>
        <p:spPr>
          <a:xfrm>
            <a:off x="6172200" y="4016514"/>
            <a:ext cx="2209800" cy="584775"/>
          </a:xfrm>
          <a:prstGeom prst="rect">
            <a:avLst/>
          </a:prstGeom>
          <a:noFill/>
        </p:spPr>
        <p:txBody>
          <a:bodyPr wrap="square" rtlCol="0">
            <a:spAutoFit/>
          </a:bodyPr>
          <a:lstStyle/>
          <a:p>
            <a:pPr algn="ctr"/>
            <a:r>
              <a:rPr lang="en-US" sz="1600" dirty="0" smtClean="0"/>
              <a:t>Reader</a:t>
            </a:r>
          </a:p>
          <a:p>
            <a:pPr algn="ctr"/>
            <a:r>
              <a:rPr lang="en-US" sz="1600" dirty="0" smtClean="0"/>
              <a:t>Profile</a:t>
            </a:r>
            <a:endParaRPr lang="en-US" sz="1600" dirty="0"/>
          </a:p>
        </p:txBody>
      </p:sp>
      <p:pic>
        <p:nvPicPr>
          <p:cNvPr id="10" name="Picture 5" descr="C:\Users\elena\Desktop\presentation\computer2.jpg"/>
          <p:cNvPicPr>
            <a:picLocks noChangeAspect="1" noChangeArrowheads="1"/>
          </p:cNvPicPr>
          <p:nvPr/>
        </p:nvPicPr>
        <p:blipFill>
          <a:blip r:embed="rId5" cstate="print"/>
          <a:srcRect/>
          <a:stretch>
            <a:fillRect/>
          </a:stretch>
        </p:blipFill>
        <p:spPr bwMode="auto">
          <a:xfrm>
            <a:off x="3886201" y="2286000"/>
            <a:ext cx="914400" cy="1366520"/>
          </a:xfrm>
          <a:prstGeom prst="rect">
            <a:avLst/>
          </a:prstGeom>
          <a:noFill/>
        </p:spPr>
      </p:pic>
      <p:sp>
        <p:nvSpPr>
          <p:cNvPr id="11" name="Cloud Callout 10"/>
          <p:cNvSpPr/>
          <p:nvPr/>
        </p:nvSpPr>
        <p:spPr>
          <a:xfrm>
            <a:off x="3429000" y="1469136"/>
            <a:ext cx="1202538" cy="1121664"/>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657600" y="1773937"/>
            <a:ext cx="983895" cy="738664"/>
          </a:xfrm>
          <a:prstGeom prst="rect">
            <a:avLst/>
          </a:prstGeom>
          <a:noFill/>
        </p:spPr>
        <p:txBody>
          <a:bodyPr wrap="square" rtlCol="0">
            <a:spAutoFit/>
          </a:bodyPr>
          <a:lstStyle/>
          <a:p>
            <a:r>
              <a:rPr lang="en-US" sz="1400" b="1" dirty="0" smtClean="0">
                <a:solidFill>
                  <a:schemeClr val="tx1">
                    <a:lumMod val="75000"/>
                    <a:lumOff val="25000"/>
                  </a:schemeClr>
                </a:solidFill>
              </a:rPr>
              <a:t>What are her world views?</a:t>
            </a:r>
            <a:endParaRPr lang="en-US" sz="1400" b="1" dirty="0">
              <a:solidFill>
                <a:schemeClr val="tx1">
                  <a:lumMod val="75000"/>
                  <a:lumOff val="25000"/>
                </a:schemeClr>
              </a:solidFill>
            </a:endParaRPr>
          </a:p>
        </p:txBody>
      </p:sp>
      <p:sp>
        <p:nvSpPr>
          <p:cNvPr id="16" name="Cloud Callout 15"/>
          <p:cNvSpPr/>
          <p:nvPr/>
        </p:nvSpPr>
        <p:spPr>
          <a:xfrm>
            <a:off x="4953000" y="1523999"/>
            <a:ext cx="1202538" cy="1121664"/>
          </a:xfrm>
          <a:prstGeom prst="cloudCallout">
            <a:avLst>
              <a:gd name="adj1" fmla="val -59175"/>
              <a:gd name="adj2" fmla="val 7418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181600" y="1828800"/>
            <a:ext cx="983895" cy="738664"/>
          </a:xfrm>
          <a:prstGeom prst="rect">
            <a:avLst/>
          </a:prstGeom>
          <a:noFill/>
        </p:spPr>
        <p:txBody>
          <a:bodyPr wrap="square" rtlCol="0">
            <a:spAutoFit/>
          </a:bodyPr>
          <a:lstStyle/>
          <a:p>
            <a:r>
              <a:rPr lang="en-US" sz="1400" b="1" dirty="0" smtClean="0">
                <a:solidFill>
                  <a:schemeClr val="tx1">
                    <a:lumMod val="75000"/>
                    <a:lumOff val="25000"/>
                  </a:schemeClr>
                </a:solidFill>
              </a:rPr>
              <a:t>What are his world views?</a:t>
            </a:r>
            <a:endParaRPr lang="en-US" sz="1400" b="1" dirty="0">
              <a:solidFill>
                <a:schemeClr val="tx1">
                  <a:lumMod val="75000"/>
                  <a:lumOff val="25000"/>
                </a:schemeClr>
              </a:solidFill>
            </a:endParaRPr>
          </a:p>
        </p:txBody>
      </p:sp>
      <p:pic>
        <p:nvPicPr>
          <p:cNvPr id="18" name="Picture 7" descr="C:\Users\elena\Desktop\presentation\profile3.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838200" y="4038600"/>
            <a:ext cx="990600" cy="1021976"/>
          </a:xfrm>
          <a:prstGeom prst="rect">
            <a:avLst/>
          </a:prstGeom>
          <a:noFill/>
        </p:spPr>
      </p:pic>
      <p:sp>
        <p:nvSpPr>
          <p:cNvPr id="19" name="TextBox 18"/>
          <p:cNvSpPr txBox="1"/>
          <p:nvPr/>
        </p:nvSpPr>
        <p:spPr>
          <a:xfrm>
            <a:off x="228600" y="4953000"/>
            <a:ext cx="2209800" cy="584775"/>
          </a:xfrm>
          <a:prstGeom prst="rect">
            <a:avLst/>
          </a:prstGeom>
          <a:noFill/>
        </p:spPr>
        <p:txBody>
          <a:bodyPr wrap="square" rtlCol="0">
            <a:spAutoFit/>
          </a:bodyPr>
          <a:lstStyle/>
          <a:p>
            <a:pPr algn="ctr"/>
            <a:r>
              <a:rPr lang="en-US" sz="1600" dirty="0" smtClean="0"/>
              <a:t>Author </a:t>
            </a:r>
          </a:p>
          <a:p>
            <a:pPr algn="ctr"/>
            <a:r>
              <a:rPr lang="en-US" sz="1600" dirty="0" smtClean="0"/>
              <a:t>Profile</a:t>
            </a:r>
            <a:endParaRPr lang="en-US" sz="1600" dirty="0"/>
          </a:p>
        </p:txBody>
      </p:sp>
      <p:sp>
        <p:nvSpPr>
          <p:cNvPr id="20" name="TextBox 19"/>
          <p:cNvSpPr txBox="1"/>
          <p:nvPr/>
        </p:nvSpPr>
        <p:spPr>
          <a:xfrm>
            <a:off x="457200" y="5410200"/>
            <a:ext cx="1828800" cy="646331"/>
          </a:xfrm>
          <a:prstGeom prst="rect">
            <a:avLst/>
          </a:prstGeom>
          <a:noFill/>
        </p:spPr>
        <p:txBody>
          <a:bodyPr wrap="square" rtlCol="0">
            <a:spAutoFit/>
          </a:bodyPr>
          <a:lstStyle/>
          <a:p>
            <a:pPr algn="ctr"/>
            <a:r>
              <a:rPr lang="en-US" b="1" dirty="0" smtClean="0"/>
              <a:t>Article: Opinion Opposing</a:t>
            </a:r>
            <a:endParaRPr lang="en-US" sz="1600" b="1" dirty="0"/>
          </a:p>
        </p:txBody>
      </p:sp>
      <p:cxnSp>
        <p:nvCxnSpPr>
          <p:cNvPr id="22" name="Curved Connector 21"/>
          <p:cNvCxnSpPr/>
          <p:nvPr/>
        </p:nvCxnSpPr>
        <p:spPr>
          <a:xfrm>
            <a:off x="1752600" y="1828800"/>
            <a:ext cx="1828800" cy="12954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0800000" flipV="1">
            <a:off x="4953000" y="2971800"/>
            <a:ext cx="2057400" cy="2286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flipV="1">
            <a:off x="1905000" y="3505200"/>
            <a:ext cx="1905000" cy="990600"/>
          </a:xfrm>
          <a:prstGeom prst="curvedConnector3">
            <a:avLst>
              <a:gd name="adj1" fmla="val 50000"/>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
        <p:nvSpPr>
          <p:cNvPr id="21" name="Curved Down Arrow 20"/>
          <p:cNvSpPr/>
          <p:nvPr/>
        </p:nvSpPr>
        <p:spPr>
          <a:xfrm rot="10550598">
            <a:off x="1673540" y="5076943"/>
            <a:ext cx="5665635" cy="871626"/>
          </a:xfrm>
          <a:prstGeom prst="curvedDownArrow">
            <a:avLst>
              <a:gd name="adj1" fmla="val 25000"/>
              <a:gd name="adj2" fmla="val 56001"/>
              <a:gd name="adj3" fmla="val 25000"/>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p:cNvCxnSpPr/>
          <p:nvPr/>
        </p:nvCxnSpPr>
        <p:spPr>
          <a:xfrm>
            <a:off x="4267200" y="3810000"/>
            <a:ext cx="0" cy="2133600"/>
          </a:xfrm>
          <a:prstGeom prst="straightConnector1">
            <a:avLst/>
          </a:prstGeom>
          <a:ln w="53975">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(part 1 of 3)</a:t>
            </a:r>
            <a:endParaRPr lang="en-US" dirty="0"/>
          </a:p>
        </p:txBody>
      </p:sp>
      <p:sp>
        <p:nvSpPr>
          <p:cNvPr id="3" name="Content Placeholder 2"/>
          <p:cNvSpPr>
            <a:spLocks noGrp="1"/>
          </p:cNvSpPr>
          <p:nvPr>
            <p:ph idx="1"/>
          </p:nvPr>
        </p:nvSpPr>
        <p:spPr/>
        <p:txBody>
          <a:bodyPr/>
          <a:lstStyle/>
          <a:p>
            <a:pPr>
              <a:buNone/>
            </a:pPr>
            <a:r>
              <a:rPr lang="en-US" dirty="0" smtClean="0"/>
              <a:t>	A way to reveal and infer opinions through online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27</a:t>
            </a:fld>
            <a:endParaRPr lang="en-US" dirty="0"/>
          </a:p>
        </p:txBody>
      </p:sp>
      <p:grpSp>
        <p:nvGrpSpPr>
          <p:cNvPr id="8" name="Group 7"/>
          <p:cNvGrpSpPr/>
          <p:nvPr/>
        </p:nvGrpSpPr>
        <p:grpSpPr>
          <a:xfrm>
            <a:off x="1177479" y="2895600"/>
            <a:ext cx="1652459" cy="2397569"/>
            <a:chOff x="304800" y="1371600"/>
            <a:chExt cx="2345212" cy="3836110"/>
          </a:xfrm>
        </p:grpSpPr>
        <p:pic>
          <p:nvPicPr>
            <p:cNvPr id="9" name="Picture 5" descr="C:\Users\elena\Desktop\presentation\computer2.jpg"/>
            <p:cNvPicPr>
              <a:picLocks noChangeAspect="1" noChangeArrowheads="1"/>
            </p:cNvPicPr>
            <p:nvPr/>
          </p:nvPicPr>
          <p:blipFill>
            <a:blip r:embed="rId3" cstate="print"/>
            <a:srcRect/>
            <a:stretch>
              <a:fillRect/>
            </a:stretch>
          </p:blipFill>
          <p:spPr bwMode="auto">
            <a:xfrm>
              <a:off x="927755" y="2712720"/>
              <a:ext cx="1274721" cy="1905000"/>
            </a:xfrm>
            <a:prstGeom prst="rect">
              <a:avLst/>
            </a:prstGeom>
            <a:noFill/>
          </p:spPr>
        </p:pic>
        <p:sp>
          <p:nvSpPr>
            <p:cNvPr id="10" name="TextBox 9"/>
            <p:cNvSpPr txBox="1"/>
            <p:nvPr/>
          </p:nvSpPr>
          <p:spPr>
            <a:xfrm>
              <a:off x="533400" y="1676400"/>
              <a:ext cx="1371601" cy="1477328"/>
            </a:xfrm>
            <a:prstGeom prst="rect">
              <a:avLst/>
            </a:prstGeom>
            <a:noFill/>
          </p:spPr>
          <p:txBody>
            <a:bodyPr wrap="square" rtlCol="0">
              <a:spAutoFit/>
            </a:bodyPr>
            <a:lstStyle/>
            <a:p>
              <a:r>
                <a:rPr lang="en-US" b="1" dirty="0" smtClean="0">
                  <a:solidFill>
                    <a:schemeClr val="tx1">
                      <a:lumMod val="75000"/>
                      <a:lumOff val="25000"/>
                    </a:schemeClr>
                  </a:solidFill>
                </a:rPr>
                <a:t>What are her views?</a:t>
              </a:r>
              <a:endParaRPr lang="en-US" b="1" dirty="0">
                <a:solidFill>
                  <a:schemeClr val="tx1">
                    <a:lumMod val="75000"/>
                    <a:lumOff val="25000"/>
                  </a:schemeClr>
                </a:solidFill>
              </a:endParaRPr>
            </a:p>
          </p:txBody>
        </p:sp>
        <p:sp>
          <p:nvSpPr>
            <p:cNvPr id="11" name="Cloud Callout 10"/>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64012" y="4567534"/>
              <a:ext cx="2286000" cy="640176"/>
            </a:xfrm>
            <a:prstGeom prst="rect">
              <a:avLst/>
            </a:prstGeom>
            <a:noFill/>
          </p:spPr>
          <p:txBody>
            <a:bodyPr wrap="square" rtlCol="0">
              <a:spAutoFit/>
            </a:bodyPr>
            <a:lstStyle/>
            <a:p>
              <a:r>
                <a:rPr lang="en-US" sz="2000" b="1" dirty="0" smtClean="0">
                  <a:solidFill>
                    <a:schemeClr val="tx1">
                      <a:lumMod val="75000"/>
                      <a:lumOff val="25000"/>
                    </a:schemeClr>
                  </a:solidFill>
                </a:rPr>
                <a:t>Experiment 1</a:t>
              </a:r>
              <a:endParaRPr lang="en-US" sz="2000" b="1" dirty="0">
                <a:solidFill>
                  <a:schemeClr val="tx1">
                    <a:lumMod val="75000"/>
                    <a:lumOff val="25000"/>
                  </a:schemeClr>
                </a:solidFill>
              </a:endParaRPr>
            </a:p>
          </p:txBody>
        </p:sp>
      </p:grpSp>
      <p:sp>
        <p:nvSpPr>
          <p:cNvPr id="13" name="TextBox 12"/>
          <p:cNvSpPr txBox="1"/>
          <p:nvPr/>
        </p:nvSpPr>
        <p:spPr>
          <a:xfrm>
            <a:off x="4343400" y="4191000"/>
            <a:ext cx="1610738" cy="584775"/>
          </a:xfrm>
          <a:prstGeom prst="rect">
            <a:avLst/>
          </a:prstGeom>
          <a:noFill/>
        </p:spPr>
        <p:txBody>
          <a:bodyPr wrap="square" rtlCol="0">
            <a:spAutoFit/>
          </a:bodyPr>
          <a:lstStyle/>
          <a:p>
            <a:pPr algn="ctr"/>
            <a:r>
              <a:rPr lang="en-US" sz="1600" b="1" dirty="0" smtClean="0">
                <a:solidFill>
                  <a:schemeClr val="tx1">
                    <a:lumMod val="75000"/>
                    <a:lumOff val="25000"/>
                  </a:schemeClr>
                </a:solidFill>
              </a:rPr>
              <a:t>What Goes in This Profile?</a:t>
            </a:r>
            <a:endParaRPr lang="en-US" sz="1600" b="1" dirty="0">
              <a:solidFill>
                <a:schemeClr val="tx1">
                  <a:lumMod val="75000"/>
                  <a:lumOff val="25000"/>
                </a:schemeClr>
              </a:solidFill>
            </a:endParaRPr>
          </a:p>
        </p:txBody>
      </p:sp>
      <p:pic>
        <p:nvPicPr>
          <p:cNvPr id="14"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4648200" y="3169024"/>
            <a:ext cx="990600" cy="102197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(part 2 of 3)</a:t>
            </a:r>
            <a:endParaRPr lang="en-US" dirty="0"/>
          </a:p>
        </p:txBody>
      </p:sp>
      <p:sp>
        <p:nvSpPr>
          <p:cNvPr id="3" name="Content Placeholder 2"/>
          <p:cNvSpPr>
            <a:spLocks noGrp="1"/>
          </p:cNvSpPr>
          <p:nvPr>
            <p:ph idx="1"/>
          </p:nvPr>
        </p:nvSpPr>
        <p:spPr/>
        <p:txBody>
          <a:bodyPr/>
          <a:lstStyle/>
          <a:p>
            <a:pPr>
              <a:buNone/>
            </a:pPr>
            <a:r>
              <a:rPr lang="en-US" dirty="0" smtClean="0"/>
              <a:t>	How do readers perceive information from these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28</a:t>
            </a:fld>
            <a:endParaRPr lang="en-US" dirty="0"/>
          </a:p>
        </p:txBody>
      </p:sp>
      <p:grpSp>
        <p:nvGrpSpPr>
          <p:cNvPr id="6" name="Group 5"/>
          <p:cNvGrpSpPr/>
          <p:nvPr/>
        </p:nvGrpSpPr>
        <p:grpSpPr>
          <a:xfrm>
            <a:off x="6762220" y="3003279"/>
            <a:ext cx="1467380" cy="2713899"/>
            <a:chOff x="6858000" y="685800"/>
            <a:chExt cx="2286000" cy="4498380"/>
          </a:xfrm>
        </p:grpSpPr>
        <p:pic>
          <p:nvPicPr>
            <p:cNvPr id="7" name="Picture 6" descr="C:\Users\elena\Desktop\presentation\homer2.jpg"/>
            <p:cNvPicPr>
              <a:picLocks noChangeAspect="1" noChangeArrowheads="1"/>
            </p:cNvPicPr>
            <p:nvPr/>
          </p:nvPicPr>
          <p:blipFill>
            <a:blip r:embed="rId2" cstate="print"/>
            <a:srcRect/>
            <a:stretch>
              <a:fillRect/>
            </a:stretch>
          </p:blipFill>
          <p:spPr bwMode="auto">
            <a:xfrm>
              <a:off x="7086600" y="2759075"/>
              <a:ext cx="1371446" cy="1660525"/>
            </a:xfrm>
            <a:prstGeom prst="rect">
              <a:avLst/>
            </a:prstGeom>
            <a:noFill/>
          </p:spPr>
        </p:pic>
        <p:sp>
          <p:nvSpPr>
            <p:cNvPr id="8" name="TextBox 7"/>
            <p:cNvSpPr txBox="1"/>
            <p:nvPr/>
          </p:nvSpPr>
          <p:spPr>
            <a:xfrm>
              <a:off x="7391401" y="990601"/>
              <a:ext cx="1371600" cy="1377406"/>
            </a:xfrm>
            <a:prstGeom prst="rect">
              <a:avLst/>
            </a:prstGeom>
            <a:noFill/>
          </p:spPr>
          <p:txBody>
            <a:bodyPr wrap="square" rtlCol="0">
              <a:spAutoFit/>
            </a:bodyPr>
            <a:lstStyle/>
            <a:p>
              <a:r>
                <a:rPr lang="en-US" sz="1600" b="1" dirty="0" smtClean="0">
                  <a:solidFill>
                    <a:schemeClr val="tx1">
                      <a:lumMod val="75000"/>
                      <a:lumOff val="25000"/>
                    </a:schemeClr>
                  </a:solidFill>
                </a:rPr>
                <a:t>What are her views?</a:t>
              </a:r>
              <a:endParaRPr lang="en-US" sz="1600" b="1" dirty="0">
                <a:solidFill>
                  <a:schemeClr val="tx1">
                    <a:lumMod val="75000"/>
                    <a:lumOff val="25000"/>
                  </a:schemeClr>
                </a:solidFill>
              </a:endParaRPr>
            </a:p>
          </p:txBody>
        </p:sp>
        <p:sp>
          <p:nvSpPr>
            <p:cNvPr id="9" name="Cloud Callout 8"/>
            <p:cNvSpPr/>
            <p:nvPr/>
          </p:nvSpPr>
          <p:spPr>
            <a:xfrm>
              <a:off x="7162800" y="685800"/>
              <a:ext cx="1676400" cy="1752600"/>
            </a:xfrm>
            <a:prstGeom prst="cloudCallout">
              <a:avLst>
                <a:gd name="adj1" fmla="val 7762"/>
                <a:gd name="adj2" fmla="val 76306"/>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58000" y="4572000"/>
              <a:ext cx="2286000" cy="612180"/>
            </a:xfrm>
            <a:prstGeom prst="rect">
              <a:avLst/>
            </a:prstGeom>
            <a:noFill/>
          </p:spPr>
          <p:txBody>
            <a:bodyPr wrap="square" rtlCol="0">
              <a:spAutoFit/>
            </a:bodyPr>
            <a:lstStyle/>
            <a:p>
              <a:r>
                <a:rPr lang="en-US" b="1" dirty="0" smtClean="0">
                  <a:solidFill>
                    <a:schemeClr val="tx1">
                      <a:lumMod val="75000"/>
                      <a:lumOff val="25000"/>
                    </a:schemeClr>
                  </a:solidFill>
                </a:rPr>
                <a:t>Experiment 2</a:t>
              </a:r>
              <a:endParaRPr lang="en-US" b="1" dirty="0">
                <a:solidFill>
                  <a:schemeClr val="tx1">
                    <a:lumMod val="75000"/>
                    <a:lumOff val="25000"/>
                  </a:schemeClr>
                </a:solidFill>
              </a:endParaRPr>
            </a:p>
          </p:txBody>
        </p:sp>
      </p:grpSp>
      <p:pic>
        <p:nvPicPr>
          <p:cNvPr id="11" name="Picture 7" descr="C:\Users\elena\Desktop\presentation\profile3.jpg"/>
          <p:cNvPicPr>
            <a:picLocks noChangeAspect="1" noChangeArrowheads="1"/>
          </p:cNvPicPr>
          <p:nvPr/>
        </p:nvPicPr>
        <p:blipFill>
          <a:blip r:embed="rId3" cstate="print">
            <a:grayscl/>
            <a:lum bright="40000"/>
          </a:blip>
          <a:srcRect/>
          <a:stretch>
            <a:fillRect/>
          </a:stretch>
        </p:blipFill>
        <p:spPr bwMode="auto">
          <a:xfrm>
            <a:off x="3810000" y="3200400"/>
            <a:ext cx="990600" cy="102197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(part 3 of 3)</a:t>
            </a:r>
            <a:endParaRPr lang="en-US" dirty="0"/>
          </a:p>
        </p:txBody>
      </p:sp>
      <p:sp>
        <p:nvSpPr>
          <p:cNvPr id="3" name="Content Placeholder 2"/>
          <p:cNvSpPr>
            <a:spLocks noGrp="1"/>
          </p:cNvSpPr>
          <p:nvPr>
            <p:ph idx="1"/>
          </p:nvPr>
        </p:nvSpPr>
        <p:spPr/>
        <p:txBody>
          <a:bodyPr>
            <a:normAutofit/>
          </a:bodyPr>
          <a:lstStyle/>
          <a:p>
            <a:pPr>
              <a:buNone/>
            </a:pPr>
            <a:r>
              <a:rPr lang="en-US" dirty="0" smtClean="0"/>
              <a:t>	Do profiles we relate to affect how we perceive opinions we agree/don’t agree with?</a:t>
            </a:r>
            <a:endParaRPr lang="en-US" dirty="0"/>
          </a:p>
          <a:p>
            <a:endParaRPr lang="en-US" dirty="0" smtClean="0"/>
          </a:p>
          <a:p>
            <a:endParaRPr lang="en-US" dirty="0" smtClean="0"/>
          </a:p>
          <a:p>
            <a:endParaRPr lang="en-US" dirty="0" smtClean="0"/>
          </a:p>
          <a:p>
            <a:endParaRPr lang="en-US" dirty="0" smtClean="0"/>
          </a:p>
          <a:p>
            <a:endParaRPr lang="en-US" sz="2600" dirty="0"/>
          </a:p>
          <a:p>
            <a:pPr>
              <a:buNone/>
            </a:pPr>
            <a:r>
              <a:rPr lang="en-US" sz="2400" dirty="0" smtClean="0"/>
              <a:t>  gun control is necessary	         guns protect us</a:t>
            </a:r>
          </a:p>
        </p:txBody>
      </p:sp>
      <p:sp>
        <p:nvSpPr>
          <p:cNvPr id="4" name="Slide Number Placeholder 3"/>
          <p:cNvSpPr>
            <a:spLocks noGrp="1"/>
          </p:cNvSpPr>
          <p:nvPr>
            <p:ph type="sldNum" sz="quarter" idx="12"/>
          </p:nvPr>
        </p:nvSpPr>
        <p:spPr/>
        <p:txBody>
          <a:bodyPr/>
          <a:lstStyle/>
          <a:p>
            <a:fld id="{AAE35318-1CD5-4E7D-9274-929C94EB91B7}" type="slidenum">
              <a:rPr lang="en-US" smtClean="0"/>
              <a:pPr/>
              <a:t>29</a:t>
            </a:fld>
            <a:endParaRPr lang="en-US" dirty="0"/>
          </a:p>
        </p:txBody>
      </p:sp>
      <p:pic>
        <p:nvPicPr>
          <p:cNvPr id="67589" name="Picture 5" descr="https://encrypted-tbn1.google.com/images?q=tbn:ANd9GcQVNimDnE01qikkfgQbn8geY0OMJ182WkYWtwxuVv8HlCfDZfWX"/>
          <p:cNvPicPr>
            <a:picLocks noChangeAspect="1" noChangeArrowheads="1"/>
          </p:cNvPicPr>
          <p:nvPr/>
        </p:nvPicPr>
        <p:blipFill>
          <a:blip r:embed="rId2" cstate="print"/>
          <a:srcRect/>
          <a:stretch>
            <a:fillRect/>
          </a:stretch>
        </p:blipFill>
        <p:spPr bwMode="auto">
          <a:xfrm>
            <a:off x="1219200" y="3657600"/>
            <a:ext cx="1139927" cy="1766888"/>
          </a:xfrm>
          <a:prstGeom prst="rect">
            <a:avLst/>
          </a:prstGeom>
          <a:noFill/>
        </p:spPr>
      </p:pic>
      <p:pic>
        <p:nvPicPr>
          <p:cNvPr id="67591" name="Picture 7" descr="https://encrypted-tbn1.google.com/images?q=tbn:ANd9GcQC1rr0uXsR4PNwJh_YgymgWPeil7Ue4MitWRuQg-RZ_c2HL7qh"/>
          <p:cNvPicPr>
            <a:picLocks noChangeAspect="1" noChangeArrowheads="1"/>
          </p:cNvPicPr>
          <p:nvPr/>
        </p:nvPicPr>
        <p:blipFill>
          <a:blip r:embed="rId3" cstate="print"/>
          <a:srcRect/>
          <a:stretch>
            <a:fillRect/>
          </a:stretch>
        </p:blipFill>
        <p:spPr bwMode="auto">
          <a:xfrm>
            <a:off x="4343400" y="3657600"/>
            <a:ext cx="1828800" cy="180452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online world today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(part 3 of 3)</a:t>
            </a:r>
            <a:endParaRPr lang="en-US" dirty="0"/>
          </a:p>
        </p:txBody>
      </p:sp>
      <p:sp>
        <p:nvSpPr>
          <p:cNvPr id="3" name="Content Placeholder 2"/>
          <p:cNvSpPr>
            <a:spLocks noGrp="1"/>
          </p:cNvSpPr>
          <p:nvPr>
            <p:ph idx="1"/>
          </p:nvPr>
        </p:nvSpPr>
        <p:spPr/>
        <p:txBody>
          <a:bodyPr>
            <a:normAutofit/>
          </a:bodyPr>
          <a:lstStyle/>
          <a:p>
            <a:pPr>
              <a:buNone/>
            </a:pPr>
            <a:r>
              <a:rPr lang="en-US" dirty="0" smtClean="0"/>
              <a:t>	Do profiles we relate to affect how we perceive opinions we agree/don’t agree with?</a:t>
            </a:r>
          </a:p>
          <a:p>
            <a:endParaRPr lang="en-US" dirty="0" smtClean="0"/>
          </a:p>
          <a:p>
            <a:endParaRPr lang="en-US" dirty="0" smtClean="0"/>
          </a:p>
          <a:p>
            <a:endParaRPr lang="en-US" dirty="0" smtClean="0"/>
          </a:p>
          <a:p>
            <a:endParaRPr lang="en-US" dirty="0" smtClean="0"/>
          </a:p>
          <a:p>
            <a:endParaRPr lang="en-US" sz="2600" dirty="0" smtClean="0"/>
          </a:p>
          <a:p>
            <a:pPr>
              <a:buNone/>
            </a:pPr>
            <a:r>
              <a:rPr lang="en-US" sz="2400" dirty="0" smtClean="0"/>
              <a:t>  gun control is necessary	         guns protect us</a:t>
            </a:r>
          </a:p>
        </p:txBody>
      </p:sp>
      <p:sp>
        <p:nvSpPr>
          <p:cNvPr id="4" name="Slide Number Placeholder 3"/>
          <p:cNvSpPr>
            <a:spLocks noGrp="1"/>
          </p:cNvSpPr>
          <p:nvPr>
            <p:ph type="sldNum" sz="quarter" idx="12"/>
          </p:nvPr>
        </p:nvSpPr>
        <p:spPr/>
        <p:txBody>
          <a:bodyPr/>
          <a:lstStyle/>
          <a:p>
            <a:fld id="{AAE35318-1CD5-4E7D-9274-929C94EB91B7}" type="slidenum">
              <a:rPr lang="en-US" smtClean="0"/>
              <a:pPr/>
              <a:t>30</a:t>
            </a:fld>
            <a:endParaRPr lang="en-US" dirty="0"/>
          </a:p>
        </p:txBody>
      </p:sp>
      <p:pic>
        <p:nvPicPr>
          <p:cNvPr id="67589" name="Picture 5" descr="https://encrypted-tbn1.google.com/images?q=tbn:ANd9GcQVNimDnE01qikkfgQbn8geY0OMJ182WkYWtwxuVv8HlCfDZfWX"/>
          <p:cNvPicPr>
            <a:picLocks noChangeAspect="1" noChangeArrowheads="1"/>
          </p:cNvPicPr>
          <p:nvPr/>
        </p:nvPicPr>
        <p:blipFill>
          <a:blip r:embed="rId2" cstate="print"/>
          <a:srcRect/>
          <a:stretch>
            <a:fillRect/>
          </a:stretch>
        </p:blipFill>
        <p:spPr bwMode="auto">
          <a:xfrm>
            <a:off x="1219200" y="3657600"/>
            <a:ext cx="1139927" cy="1766888"/>
          </a:xfrm>
          <a:prstGeom prst="rect">
            <a:avLst/>
          </a:prstGeom>
          <a:noFill/>
        </p:spPr>
      </p:pic>
      <p:pic>
        <p:nvPicPr>
          <p:cNvPr id="67591" name="Picture 7" descr="https://encrypted-tbn1.google.com/images?q=tbn:ANd9GcQC1rr0uXsR4PNwJh_YgymgWPeil7Ue4MitWRuQg-RZ_c2HL7qh"/>
          <p:cNvPicPr>
            <a:picLocks noChangeAspect="1" noChangeArrowheads="1"/>
          </p:cNvPicPr>
          <p:nvPr/>
        </p:nvPicPr>
        <p:blipFill>
          <a:blip r:embed="rId3" cstate="print">
            <a:grayscl/>
            <a:lum bright="66000"/>
          </a:blip>
          <a:srcRect/>
          <a:stretch>
            <a:fillRect/>
          </a:stretch>
        </p:blipFill>
        <p:spPr bwMode="auto">
          <a:xfrm>
            <a:off x="4343400" y="3657600"/>
            <a:ext cx="1828800" cy="1804524"/>
          </a:xfrm>
          <a:prstGeom prst="rect">
            <a:avLst/>
          </a:prstGeom>
          <a:noFill/>
          <a:effectLst>
            <a:outerShdw blurRad="50800" dist="50800" dir="5400000" algn="ctr" rotWithShape="0">
              <a:srgbClr val="000000">
                <a:alpha val="2000"/>
              </a:srgbClr>
            </a:outerShdw>
          </a:effectLst>
        </p:spPr>
      </p:pic>
      <p:pic>
        <p:nvPicPr>
          <p:cNvPr id="7" name="Picture 5" descr="https://encrypted-tbn1.google.com/images?q=tbn:ANd9GcQVNimDnE01qikkfgQbn8geY0OMJ182WkYWtwxuVv8HlCfDZfWX"/>
          <p:cNvPicPr>
            <a:picLocks noChangeAspect="1" noChangeArrowheads="1"/>
          </p:cNvPicPr>
          <p:nvPr/>
        </p:nvPicPr>
        <p:blipFill>
          <a:blip r:embed="rId2" cstate="print"/>
          <a:srcRect/>
          <a:stretch>
            <a:fillRect/>
          </a:stretch>
        </p:blipFill>
        <p:spPr bwMode="auto">
          <a:xfrm>
            <a:off x="4648200" y="3657600"/>
            <a:ext cx="1139927" cy="1766888"/>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Goal</a:t>
            </a:r>
          </a:p>
          <a:p>
            <a:r>
              <a:rPr lang="en-US" dirty="0" smtClean="0"/>
              <a:t>Related work</a:t>
            </a:r>
          </a:p>
          <a:p>
            <a:r>
              <a:rPr lang="en-US" dirty="0" smtClean="0">
                <a:solidFill>
                  <a:schemeClr val="bg1">
                    <a:lumMod val="75000"/>
                  </a:schemeClr>
                </a:solidFill>
              </a:rPr>
              <a:t>Experiments</a:t>
            </a:r>
          </a:p>
          <a:p>
            <a:r>
              <a:rPr lang="en-US" dirty="0" smtClean="0">
                <a:solidFill>
                  <a:schemeClr val="bg1">
                    <a:lumMod val="75000"/>
                  </a:schemeClr>
                </a:solidFill>
              </a:rPr>
              <a:t>Future work</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AAE35318-1CD5-4E7D-9274-929C94EB91B7}" type="slidenum">
              <a:rPr lang="en-US" smtClean="0"/>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Polarization of Political Blogosphere</a:t>
            </a:r>
            <a:endParaRPr lang="en-US" dirty="0"/>
          </a:p>
        </p:txBody>
      </p:sp>
      <p:sp>
        <p:nvSpPr>
          <p:cNvPr id="3" name="Content Placeholder 2"/>
          <p:cNvSpPr>
            <a:spLocks noGrp="1"/>
          </p:cNvSpPr>
          <p:nvPr>
            <p:ph idx="1"/>
          </p:nvPr>
        </p:nvSpPr>
        <p:spPr/>
        <p:txBody>
          <a:bodyPr/>
          <a:lstStyle/>
          <a:p>
            <a:endParaRPr lang="en-US"/>
          </a:p>
        </p:txBody>
      </p:sp>
      <p:sp>
        <p:nvSpPr>
          <p:cNvPr id="6" name="Slide Number Placeholder 5"/>
          <p:cNvSpPr>
            <a:spLocks noGrp="1"/>
          </p:cNvSpPr>
          <p:nvPr>
            <p:ph type="sldNum" sz="quarter" idx="12"/>
          </p:nvPr>
        </p:nvSpPr>
        <p:spPr/>
        <p:txBody>
          <a:bodyPr/>
          <a:lstStyle/>
          <a:p>
            <a:fld id="{AAE35318-1CD5-4E7D-9274-929C94EB91B7}" type="slidenum">
              <a:rPr lang="en-US" smtClean="0"/>
              <a:pPr/>
              <a:t>32</a:t>
            </a:fld>
            <a:endParaRPr lang="en-US" dirty="0"/>
          </a:p>
        </p:txBody>
      </p:sp>
      <p:pic>
        <p:nvPicPr>
          <p:cNvPr id="3074" name="Picture 2" descr="C:\Users\elena\Desktop\research\presentation\blogosphere.jpg"/>
          <p:cNvPicPr>
            <a:picLocks noChangeAspect="1" noChangeArrowheads="1"/>
          </p:cNvPicPr>
          <p:nvPr/>
        </p:nvPicPr>
        <p:blipFill>
          <a:blip r:embed="rId2" cstate="print"/>
          <a:srcRect/>
          <a:stretch>
            <a:fillRect/>
          </a:stretch>
        </p:blipFill>
        <p:spPr bwMode="auto">
          <a:xfrm>
            <a:off x="1447800" y="1828800"/>
            <a:ext cx="6090901" cy="3581400"/>
          </a:xfrm>
          <a:prstGeom prst="rect">
            <a:avLst/>
          </a:prstGeom>
          <a:noFill/>
        </p:spPr>
      </p:pic>
      <p:sp>
        <p:nvSpPr>
          <p:cNvPr id="5" name="TextBox 4"/>
          <p:cNvSpPr txBox="1"/>
          <p:nvPr/>
        </p:nvSpPr>
        <p:spPr>
          <a:xfrm>
            <a:off x="685800" y="6400800"/>
            <a:ext cx="6934200" cy="230832"/>
          </a:xfrm>
          <a:prstGeom prst="rect">
            <a:avLst/>
          </a:prstGeom>
          <a:noFill/>
        </p:spPr>
        <p:txBody>
          <a:bodyPr wrap="square" rtlCol="0">
            <a:spAutoFit/>
          </a:bodyPr>
          <a:lstStyle/>
          <a:p>
            <a:r>
              <a:rPr lang="en-US" sz="900" dirty="0" err="1" smtClean="0"/>
              <a:t>Adamic</a:t>
            </a:r>
            <a:r>
              <a:rPr lang="en-US" sz="900" dirty="0" smtClean="0"/>
              <a:t>, </a:t>
            </a:r>
            <a:r>
              <a:rPr lang="en-US" sz="900" dirty="0" err="1" smtClean="0"/>
              <a:t>Lada</a:t>
            </a:r>
            <a:r>
              <a:rPr lang="en-US" sz="900" dirty="0" smtClean="0"/>
              <a:t> Glance, Natalie , The political blogosphere and the 2004 US election: divided they blog</a:t>
            </a:r>
            <a:endParaRPr lang="en-US" sz="9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Diverse Opinions through Engagement</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sz="1800" dirty="0" smtClean="0">
              <a:hlinkClick r:id="rId2"/>
            </a:endParaRPr>
          </a:p>
          <a:p>
            <a:pPr>
              <a:buNone/>
            </a:pPr>
            <a:endParaRPr lang="en-US" sz="1800" dirty="0" smtClean="0">
              <a:hlinkClick r:id="rId2"/>
            </a:endParaRPr>
          </a:p>
          <a:p>
            <a:pPr>
              <a:buNone/>
            </a:pPr>
            <a:r>
              <a:rPr lang="en-US" sz="1800" dirty="0" smtClean="0">
                <a:hlinkClick r:id="rId2"/>
              </a:rPr>
              <a:t>http://www.livingvotersguide.org/</a:t>
            </a:r>
            <a:endParaRPr lang="en-US" sz="18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33</a:t>
            </a:fld>
            <a:endParaRPr lang="en-US" dirty="0"/>
          </a:p>
        </p:txBody>
      </p:sp>
      <p:pic>
        <p:nvPicPr>
          <p:cNvPr id="68610" name="Picture 2"/>
          <p:cNvPicPr>
            <a:picLocks noChangeAspect="1" noChangeArrowheads="1"/>
          </p:cNvPicPr>
          <p:nvPr/>
        </p:nvPicPr>
        <p:blipFill>
          <a:blip r:embed="rId3" cstate="print"/>
          <a:srcRect/>
          <a:stretch>
            <a:fillRect/>
          </a:stretch>
        </p:blipFill>
        <p:spPr bwMode="auto">
          <a:xfrm>
            <a:off x="2155234" y="1524000"/>
            <a:ext cx="4778966" cy="3965623"/>
          </a:xfrm>
          <a:prstGeom prst="rect">
            <a:avLst/>
          </a:prstGeom>
          <a:noFill/>
          <a:ln w="9525">
            <a:noFill/>
            <a:miter lim="800000"/>
            <a:headEnd/>
            <a:tailEnd/>
          </a:ln>
        </p:spPr>
      </p:pic>
      <p:sp>
        <p:nvSpPr>
          <p:cNvPr id="6" name="TextBox 5"/>
          <p:cNvSpPr txBox="1"/>
          <p:nvPr/>
        </p:nvSpPr>
        <p:spPr>
          <a:xfrm>
            <a:off x="685800" y="6400800"/>
            <a:ext cx="6934200" cy="230832"/>
          </a:xfrm>
          <a:prstGeom prst="rect">
            <a:avLst/>
          </a:prstGeom>
          <a:noFill/>
        </p:spPr>
        <p:txBody>
          <a:bodyPr wrap="square" rtlCol="0">
            <a:spAutoFit/>
          </a:bodyPr>
          <a:lstStyle/>
          <a:p>
            <a:r>
              <a:rPr lang="en-US" sz="900" i="1" dirty="0" err="1" smtClean="0"/>
              <a:t>ConsiderIt</a:t>
            </a:r>
            <a:r>
              <a:rPr lang="en-US" sz="900" i="1" dirty="0" smtClean="0"/>
              <a:t>: Improving Structured Public Deliberation. </a:t>
            </a:r>
            <a:r>
              <a:rPr lang="en-US" sz="900" dirty="0" err="1" smtClean="0"/>
              <a:t>Kriplean</a:t>
            </a:r>
            <a:r>
              <a:rPr lang="en-US" sz="900" dirty="0" smtClean="0"/>
              <a:t>, T., Morgan, J. T., </a:t>
            </a:r>
            <a:r>
              <a:rPr lang="en-US" sz="900" dirty="0" err="1" smtClean="0"/>
              <a:t>Freelon</a:t>
            </a:r>
            <a:r>
              <a:rPr lang="en-US" sz="900" dirty="0" smtClean="0"/>
              <a:t>, D., </a:t>
            </a:r>
            <a:r>
              <a:rPr lang="en-US" sz="900" dirty="0" err="1" smtClean="0"/>
              <a:t>Borning</a:t>
            </a:r>
            <a:r>
              <a:rPr lang="en-US" sz="900" dirty="0" smtClean="0"/>
              <a:t>, A., Bennett, L. Work in progress, CHI 2011</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Diverse Opinions Through Argumentation</a:t>
            </a:r>
            <a:endParaRPr lang="en-US" sz="3600" dirty="0"/>
          </a:p>
        </p:txBody>
      </p:sp>
      <p:sp>
        <p:nvSpPr>
          <p:cNvPr id="3" name="Content Placeholder 2"/>
          <p:cNvSpPr>
            <a:spLocks noGrp="1"/>
          </p:cNvSpPr>
          <p:nvPr>
            <p:ph idx="1"/>
          </p:nvPr>
        </p:nvSpPr>
        <p:spPr/>
        <p:txBody>
          <a:bodyPr>
            <a:normAutofit fontScale="92500" lnSpcReduction="10000"/>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pPr>
              <a:buNone/>
            </a:pPr>
            <a:endParaRPr lang="en-US" sz="1800" dirty="0" smtClean="0">
              <a:hlinkClick r:id="rId2"/>
            </a:endParaRPr>
          </a:p>
          <a:p>
            <a:pPr>
              <a:buNone/>
            </a:pPr>
            <a:endParaRPr lang="en-US" sz="1800" dirty="0" smtClean="0">
              <a:hlinkClick r:id="rId2"/>
            </a:endParaRPr>
          </a:p>
          <a:p>
            <a:pPr>
              <a:buNone/>
            </a:pPr>
            <a:endParaRPr lang="en-US" sz="1800" dirty="0" smtClean="0">
              <a:hlinkClick r:id="rId2"/>
            </a:endParaRPr>
          </a:p>
          <a:p>
            <a:pPr>
              <a:buNone/>
            </a:pPr>
            <a:r>
              <a:rPr lang="en-US" sz="1800" dirty="0" smtClean="0">
                <a:hlinkClick r:id="rId2"/>
              </a:rPr>
              <a:t>http://deliberatorium.mit.edu/</a:t>
            </a:r>
            <a:endParaRPr lang="en-US" sz="1800" dirty="0" smtClean="0"/>
          </a:p>
        </p:txBody>
      </p:sp>
      <p:sp>
        <p:nvSpPr>
          <p:cNvPr id="4" name="Slide Number Placeholder 3"/>
          <p:cNvSpPr>
            <a:spLocks noGrp="1"/>
          </p:cNvSpPr>
          <p:nvPr>
            <p:ph type="sldNum" sz="quarter" idx="12"/>
          </p:nvPr>
        </p:nvSpPr>
        <p:spPr/>
        <p:txBody>
          <a:bodyPr/>
          <a:lstStyle/>
          <a:p>
            <a:fld id="{AAE35318-1CD5-4E7D-9274-929C94EB91B7}" type="slidenum">
              <a:rPr lang="en-US" smtClean="0"/>
              <a:pPr/>
              <a:t>34</a:t>
            </a:fld>
            <a:endParaRPr lang="en-US" dirty="0"/>
          </a:p>
        </p:txBody>
      </p:sp>
      <p:pic>
        <p:nvPicPr>
          <p:cNvPr id="69635" name="Picture 3"/>
          <p:cNvPicPr>
            <a:picLocks noChangeAspect="1" noChangeArrowheads="1"/>
          </p:cNvPicPr>
          <p:nvPr/>
        </p:nvPicPr>
        <p:blipFill>
          <a:blip r:embed="rId3" cstate="print"/>
          <a:srcRect/>
          <a:stretch>
            <a:fillRect/>
          </a:stretch>
        </p:blipFill>
        <p:spPr bwMode="auto">
          <a:xfrm>
            <a:off x="1833563" y="1262063"/>
            <a:ext cx="5476875" cy="4333875"/>
          </a:xfrm>
          <a:prstGeom prst="rect">
            <a:avLst/>
          </a:prstGeom>
          <a:noFill/>
          <a:ln w="9525">
            <a:noFill/>
            <a:miter lim="800000"/>
            <a:headEnd/>
            <a:tailEnd/>
          </a:ln>
        </p:spPr>
      </p:pic>
      <p:sp>
        <p:nvSpPr>
          <p:cNvPr id="7" name="TextBox 6"/>
          <p:cNvSpPr txBox="1"/>
          <p:nvPr/>
        </p:nvSpPr>
        <p:spPr>
          <a:xfrm>
            <a:off x="685800" y="6324600"/>
            <a:ext cx="6934200" cy="369332"/>
          </a:xfrm>
          <a:prstGeom prst="rect">
            <a:avLst/>
          </a:prstGeom>
          <a:noFill/>
        </p:spPr>
        <p:txBody>
          <a:bodyPr wrap="square" rtlCol="0">
            <a:spAutoFit/>
          </a:bodyPr>
          <a:lstStyle/>
          <a:p>
            <a:r>
              <a:rPr lang="en-US" sz="900" dirty="0" smtClean="0">
                <a:hlinkClick r:id="rId4"/>
              </a:rPr>
              <a:t>Supporting Collaborative Deliberation Using a Large-Scale Argumentation System: The MIT </a:t>
            </a:r>
            <a:r>
              <a:rPr lang="en-US" sz="900" dirty="0" err="1" smtClean="0">
                <a:hlinkClick r:id="rId4"/>
              </a:rPr>
              <a:t>Collaboratorium</a:t>
            </a:r>
            <a:r>
              <a:rPr lang="en-US" sz="900" dirty="0" smtClean="0">
                <a:hlinkClick r:id="rId4"/>
              </a:rPr>
              <a:t>.</a:t>
            </a:r>
            <a:r>
              <a:rPr lang="en-US" sz="900" dirty="0" smtClean="0"/>
              <a:t> </a:t>
            </a:r>
            <a:r>
              <a:rPr lang="en-US" sz="900" i="1" dirty="0" smtClean="0"/>
              <a:t>Proceedings of: Directions and Implications of Advanced Computing; Conference on Online Deliberation (DIAC-2008/OD2008)</a:t>
            </a:r>
            <a:r>
              <a:rPr lang="en-US" sz="900" dirty="0" smtClean="0"/>
              <a:t>. 2008.</a:t>
            </a:r>
            <a:endParaRPr lang="en-US" sz="9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Tell Me More, </a:t>
            </a:r>
          </a:p>
          <a:p>
            <a:r>
              <a:rPr lang="en-US" dirty="0" smtClean="0"/>
              <a:t>Northwestern …</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35</a:t>
            </a:fld>
            <a:endParaRPr lang="en-US" dirty="0"/>
          </a:p>
        </p:txBody>
      </p:sp>
      <p:pic>
        <p:nvPicPr>
          <p:cNvPr id="5" name="Content Placeholder 5" descr="Fullscreen capture 4212011 114939 PM.bmp.jpg"/>
          <p:cNvPicPr>
            <a:picLocks noChangeAspect="1"/>
          </p:cNvPicPr>
          <p:nvPr/>
        </p:nvPicPr>
        <p:blipFill>
          <a:blip r:embed="rId2" cstate="print"/>
          <a:stretch>
            <a:fillRect/>
          </a:stretch>
        </p:blipFill>
        <p:spPr>
          <a:xfrm>
            <a:off x="1600200" y="2362200"/>
            <a:ext cx="5943600" cy="3849536"/>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Credibility of Source…. </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36</a:t>
            </a:fld>
            <a:endParaRPr lang="en-US"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Identified Solutions to Make Diversity of Opinions Accessible</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a:spLocks noGrp="1"/>
          </p:cNvSpPr>
          <p:nvPr>
            <p:ph type="title"/>
          </p:nvPr>
        </p:nvSpPr>
        <p:spPr>
          <a:xfrm>
            <a:off x="457200" y="522993"/>
            <a:ext cx="8229600" cy="646290"/>
          </a:xfrm>
          <a:prstGeom prst="rect">
            <a:avLst/>
          </a:prstGeom>
          <a:noFill/>
          <a:ln>
            <a:noFill/>
          </a:ln>
        </p:spPr>
        <p:txBody>
          <a:bodyPr lIns="91425" tIns="45700" rIns="91425" bIns="45700" anchor="ctr" anchorCtr="0">
            <a:spAutoFit/>
          </a:bodyPr>
          <a:lstStyle/>
          <a:p>
            <a:pPr lvl="0">
              <a:spcBef>
                <a:spcPts val="0"/>
              </a:spcBef>
              <a:buClr>
                <a:schemeClr val="dk1"/>
              </a:buClr>
              <a:buSzPct val="25000"/>
              <a:buFont typeface="Arial"/>
            </a:pPr>
            <a:r>
              <a:rPr lang="en-US" sz="3600" dirty="0" smtClean="0"/>
              <a:t>Profiles Influence Message Perception</a:t>
            </a:r>
            <a:endParaRPr sz="3600" b="0" i="0" u="none" strike="noStrike" cap="none" baseline="0" dirty="0">
              <a:solidFill>
                <a:schemeClr val="dk1"/>
              </a:solidFill>
              <a:latin typeface="Arial" panose="00000000000000000000"/>
              <a:ea typeface="Arial" panose="00000000000000000000"/>
              <a:cs typeface="Arial" panose="00000000000000000000"/>
              <a:sym typeface="Arial" panose="00000000000000000000"/>
            </a:endParaRPr>
          </a:p>
        </p:txBody>
      </p:sp>
      <p:sp>
        <p:nvSpPr>
          <p:cNvPr id="143" name="Shape 143"/>
          <p:cNvSpPr>
            <a:spLocks noGrp="1"/>
          </p:cNvSpPr>
          <p:nvPr>
            <p:ph idx="1"/>
          </p:nvPr>
        </p:nvSpPr>
        <p:spPr>
          <a:xfrm>
            <a:off x="457200" y="1600200"/>
            <a:ext cx="8229600" cy="4659697"/>
          </a:xfrm>
          <a:prstGeom prst="rect">
            <a:avLst/>
          </a:prstGeom>
          <a:noFill/>
          <a:ln>
            <a:noFill/>
          </a:ln>
        </p:spPr>
        <p:txBody>
          <a:bodyPr lIns="91425" tIns="45700" rIns="91425" bIns="45700" anchor="t" anchorCtr="0">
            <a:spAutoFit/>
          </a:bodyPr>
          <a:lstStyle/>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p:txBody>
      </p:sp>
      <p:sp>
        <p:nvSpPr>
          <p:cNvPr id="144" name="Shape 144"/>
          <p:cNvSpPr/>
          <p:nvPr/>
        </p:nvSpPr>
        <p:spPr>
          <a:xfrm>
            <a:off x="914400" y="2286000"/>
            <a:ext cx="7167563" cy="3851065"/>
          </a:xfrm>
          <a:prstGeom prst="rect">
            <a:avLst/>
          </a:prstGeom>
          <a:blipFill>
            <a:blip r:embed="rId3" cstate="print"/>
            <a:stretch>
              <a:fillRect/>
            </a:stretch>
          </a:blipFill>
          <a:ln>
            <a:noFill/>
          </a:ln>
        </p:spPr>
      </p:sp>
      <p:pic>
        <p:nvPicPr>
          <p:cNvPr id="70658" name="Picture 2"/>
          <p:cNvPicPr>
            <a:picLocks noChangeAspect="1" noChangeArrowheads="1"/>
          </p:cNvPicPr>
          <p:nvPr/>
        </p:nvPicPr>
        <p:blipFill>
          <a:blip r:embed="rId4" cstate="print"/>
          <a:srcRect/>
          <a:stretch>
            <a:fillRect/>
          </a:stretch>
        </p:blipFill>
        <p:spPr bwMode="auto">
          <a:xfrm>
            <a:off x="1219200" y="1295400"/>
            <a:ext cx="2276475" cy="1045948"/>
          </a:xfrm>
          <a:prstGeom prst="rect">
            <a:avLst/>
          </a:prstGeom>
          <a:noFill/>
          <a:ln w="9525">
            <a:noFill/>
            <a:miter lim="800000"/>
            <a:headEnd/>
            <a:tailEnd/>
          </a:ln>
        </p:spPr>
      </p:pic>
      <p:sp>
        <p:nvSpPr>
          <p:cNvPr id="6" name="TextBox 5"/>
          <p:cNvSpPr txBox="1"/>
          <p:nvPr/>
        </p:nvSpPr>
        <p:spPr>
          <a:xfrm>
            <a:off x="685800" y="6324600"/>
            <a:ext cx="6934200" cy="369332"/>
          </a:xfrm>
          <a:prstGeom prst="rect">
            <a:avLst/>
          </a:prstGeom>
          <a:noFill/>
        </p:spPr>
        <p:txBody>
          <a:bodyPr wrap="square" rtlCol="0">
            <a:spAutoFit/>
          </a:bodyPr>
          <a:lstStyle/>
          <a:p>
            <a:pPr>
              <a:buNone/>
            </a:pPr>
            <a:r>
              <a:rPr lang="en-US" sz="900" dirty="0" err="1" smtClean="0"/>
              <a:t>Kahan</a:t>
            </a:r>
            <a:r>
              <a:rPr lang="en-US" sz="900" dirty="0" smtClean="0"/>
              <a:t>, Dan M., </a:t>
            </a:r>
            <a:r>
              <a:rPr lang="en-US" sz="900" dirty="0" err="1" smtClean="0"/>
              <a:t>Braman</a:t>
            </a:r>
            <a:r>
              <a:rPr lang="en-US" sz="900" dirty="0" smtClean="0"/>
              <a:t>, Donald, Cohen, Geoffrey L., </a:t>
            </a:r>
            <a:r>
              <a:rPr lang="en-US" sz="900" dirty="0" err="1" smtClean="0"/>
              <a:t>Slovic</a:t>
            </a:r>
            <a:r>
              <a:rPr lang="en-US" sz="900" dirty="0" smtClean="0"/>
              <a:t>, Paul and </a:t>
            </a:r>
            <a:r>
              <a:rPr lang="en-US" sz="900" dirty="0" err="1" smtClean="0"/>
              <a:t>Gastil</a:t>
            </a:r>
            <a:r>
              <a:rPr lang="en-US" sz="900" dirty="0" smtClean="0"/>
              <a:t>, John, Who Fears the HPV Vaccine, Who Doesn't, and Why? An Experimental Study of the Mechanisms of Cultural Cognition (July 15, 2008). Law and Human Behavior, Vol. 34, pp. 501-16, 201</a:t>
            </a:r>
            <a:endParaRPr lang="en-US" sz="900" dirty="0"/>
          </a:p>
        </p:txBody>
      </p:sp>
      <p:pic>
        <p:nvPicPr>
          <p:cNvPr id="104449" name="Picture 1"/>
          <p:cNvPicPr>
            <a:picLocks noChangeAspect="1" noChangeArrowheads="1"/>
          </p:cNvPicPr>
          <p:nvPr/>
        </p:nvPicPr>
        <p:blipFill>
          <a:blip r:embed="rId5" cstate="print"/>
          <a:srcRect/>
          <a:stretch>
            <a:fillRect/>
          </a:stretch>
        </p:blipFill>
        <p:spPr bwMode="auto">
          <a:xfrm>
            <a:off x="4724400" y="1295400"/>
            <a:ext cx="2438400" cy="111735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a:spLocks noGrp="1"/>
          </p:cNvSpPr>
          <p:nvPr>
            <p:ph type="title"/>
          </p:nvPr>
        </p:nvSpPr>
        <p:spPr>
          <a:xfrm>
            <a:off x="457200" y="522993"/>
            <a:ext cx="8229600" cy="646290"/>
          </a:xfrm>
          <a:prstGeom prst="rect">
            <a:avLst/>
          </a:prstGeom>
          <a:noFill/>
          <a:ln>
            <a:noFill/>
          </a:ln>
        </p:spPr>
        <p:txBody>
          <a:bodyPr lIns="91425" tIns="45700" rIns="91425" bIns="45700" anchor="ctr" anchorCtr="0">
            <a:spAutoFit/>
          </a:bodyPr>
          <a:lstStyle/>
          <a:p>
            <a:pPr lvl="0">
              <a:spcBef>
                <a:spcPts val="0"/>
              </a:spcBef>
              <a:buClr>
                <a:schemeClr val="dk1"/>
              </a:buClr>
              <a:buSzPct val="25000"/>
              <a:buFont typeface="Arial"/>
            </a:pPr>
            <a:r>
              <a:rPr lang="en-US" sz="3600" dirty="0" smtClean="0"/>
              <a:t>Profiles Influence Message Perception</a:t>
            </a:r>
            <a:endParaRPr sz="3600" b="0" i="0" u="none" strike="noStrike" cap="none" baseline="0" dirty="0">
              <a:solidFill>
                <a:schemeClr val="dk1"/>
              </a:solidFill>
              <a:latin typeface="Arial" panose="00000000000000000000"/>
              <a:ea typeface="Arial" panose="00000000000000000000"/>
              <a:cs typeface="Arial" panose="00000000000000000000"/>
              <a:sym typeface="Arial" panose="00000000000000000000"/>
            </a:endParaRPr>
          </a:p>
        </p:txBody>
      </p:sp>
      <p:sp>
        <p:nvSpPr>
          <p:cNvPr id="143" name="Shape 143"/>
          <p:cNvSpPr>
            <a:spLocks noGrp="1"/>
          </p:cNvSpPr>
          <p:nvPr>
            <p:ph idx="1"/>
          </p:nvPr>
        </p:nvSpPr>
        <p:spPr>
          <a:xfrm>
            <a:off x="457200" y="1600200"/>
            <a:ext cx="8229600" cy="4659697"/>
          </a:xfrm>
          <a:prstGeom prst="rect">
            <a:avLst/>
          </a:prstGeom>
          <a:noFill/>
          <a:ln>
            <a:noFill/>
          </a:ln>
        </p:spPr>
        <p:txBody>
          <a:bodyPr lIns="91425" tIns="45700" rIns="91425" bIns="45700" anchor="t" anchorCtr="0">
            <a:spAutoFit/>
          </a:bodyPr>
          <a:lstStyle/>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p:txBody>
      </p:sp>
      <p:sp>
        <p:nvSpPr>
          <p:cNvPr id="144" name="Shape 144"/>
          <p:cNvSpPr/>
          <p:nvPr/>
        </p:nvSpPr>
        <p:spPr>
          <a:xfrm>
            <a:off x="914400" y="2286000"/>
            <a:ext cx="7167563" cy="3851065"/>
          </a:xfrm>
          <a:prstGeom prst="rect">
            <a:avLst/>
          </a:prstGeom>
          <a:blipFill>
            <a:blip r:embed="rId3" cstate="print"/>
            <a:stretch>
              <a:fillRect/>
            </a:stretch>
          </a:blipFill>
          <a:ln>
            <a:noFill/>
          </a:ln>
        </p:spPr>
      </p:sp>
      <p:sp>
        <p:nvSpPr>
          <p:cNvPr id="6" name="TextBox 5"/>
          <p:cNvSpPr txBox="1"/>
          <p:nvPr/>
        </p:nvSpPr>
        <p:spPr>
          <a:xfrm>
            <a:off x="685800" y="6324600"/>
            <a:ext cx="6934200" cy="369332"/>
          </a:xfrm>
          <a:prstGeom prst="rect">
            <a:avLst/>
          </a:prstGeom>
          <a:noFill/>
        </p:spPr>
        <p:txBody>
          <a:bodyPr wrap="square" rtlCol="0">
            <a:spAutoFit/>
          </a:bodyPr>
          <a:lstStyle/>
          <a:p>
            <a:pPr>
              <a:buNone/>
            </a:pPr>
            <a:r>
              <a:rPr lang="en-US" sz="900" dirty="0" err="1" smtClean="0"/>
              <a:t>Kahan</a:t>
            </a:r>
            <a:r>
              <a:rPr lang="en-US" sz="900" dirty="0" smtClean="0"/>
              <a:t>, Dan M., </a:t>
            </a:r>
            <a:r>
              <a:rPr lang="en-US" sz="900" dirty="0" err="1" smtClean="0"/>
              <a:t>Braman</a:t>
            </a:r>
            <a:r>
              <a:rPr lang="en-US" sz="900" dirty="0" smtClean="0"/>
              <a:t>, Donald, Cohen, Geoffrey L., </a:t>
            </a:r>
            <a:r>
              <a:rPr lang="en-US" sz="900" dirty="0" err="1" smtClean="0"/>
              <a:t>Slovic</a:t>
            </a:r>
            <a:r>
              <a:rPr lang="en-US" sz="900" dirty="0" smtClean="0"/>
              <a:t>, Paul and </a:t>
            </a:r>
            <a:r>
              <a:rPr lang="en-US" sz="900" dirty="0" err="1" smtClean="0"/>
              <a:t>Gastil</a:t>
            </a:r>
            <a:r>
              <a:rPr lang="en-US" sz="900" dirty="0" smtClean="0"/>
              <a:t>, John, Who Fears the HPV Vaccine, Who Doesn't, and Why? An Experimental Study of the Mechanisms of Cultural Cognition (July 15, 2008). Law and Human Behavior, Vol. 34, pp. 501-16, 201</a:t>
            </a:r>
            <a:endParaRPr lang="en-US" sz="900"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 Online</a:t>
            </a:r>
            <a:endParaRPr lang="en-US" dirty="0"/>
          </a:p>
        </p:txBody>
      </p:sp>
      <p:sp>
        <p:nvSpPr>
          <p:cNvPr id="3" name="Content Placeholder 2"/>
          <p:cNvSpPr>
            <a:spLocks noGrp="1"/>
          </p:cNvSpPr>
          <p:nvPr>
            <p:ph idx="1"/>
          </p:nvPr>
        </p:nvSpPr>
        <p:spPr>
          <a:xfrm>
            <a:off x="914400" y="1600200"/>
            <a:ext cx="8229600" cy="4525963"/>
          </a:xfrm>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4</a:t>
            </a:fld>
            <a:endParaRPr lang="en-US" dirty="0"/>
          </a:p>
        </p:txBody>
      </p:sp>
      <p:pic>
        <p:nvPicPr>
          <p:cNvPr id="63490" name="Picture 2"/>
          <p:cNvPicPr>
            <a:picLocks noChangeAspect="1" noChangeArrowheads="1"/>
          </p:cNvPicPr>
          <p:nvPr/>
        </p:nvPicPr>
        <p:blipFill>
          <a:blip r:embed="rId3" cstate="print"/>
          <a:srcRect/>
          <a:stretch>
            <a:fillRect/>
          </a:stretch>
        </p:blipFill>
        <p:spPr bwMode="auto">
          <a:xfrm>
            <a:off x="1295400" y="1676400"/>
            <a:ext cx="2438400" cy="921600"/>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4648200" y="1981200"/>
            <a:ext cx="3486150" cy="2590800"/>
          </a:xfrm>
          <a:prstGeom prst="rect">
            <a:avLst/>
          </a:prstGeom>
          <a:noFill/>
          <a:ln w="9525">
            <a:noFill/>
            <a:miter lim="800000"/>
            <a:headEnd/>
            <a:tailEnd/>
          </a:ln>
        </p:spPr>
      </p:pic>
      <p:pic>
        <p:nvPicPr>
          <p:cNvPr id="63492" name="Picture 4"/>
          <p:cNvPicPr>
            <a:picLocks noChangeAspect="1" noChangeArrowheads="1"/>
          </p:cNvPicPr>
          <p:nvPr/>
        </p:nvPicPr>
        <p:blipFill>
          <a:blip r:embed="rId5" cstate="print"/>
          <a:srcRect/>
          <a:stretch>
            <a:fillRect/>
          </a:stretch>
        </p:blipFill>
        <p:spPr bwMode="auto">
          <a:xfrm>
            <a:off x="3581400" y="4724400"/>
            <a:ext cx="4791075" cy="2030456"/>
          </a:xfrm>
          <a:prstGeom prst="rect">
            <a:avLst/>
          </a:prstGeom>
          <a:noFill/>
          <a:ln w="9525">
            <a:noFill/>
            <a:miter lim="800000"/>
            <a:headEnd/>
            <a:tailEnd/>
          </a:ln>
        </p:spPr>
      </p:pic>
      <p:pic>
        <p:nvPicPr>
          <p:cNvPr id="63493" name="Picture 5"/>
          <p:cNvPicPr>
            <a:picLocks noChangeAspect="1" noChangeArrowheads="1"/>
          </p:cNvPicPr>
          <p:nvPr/>
        </p:nvPicPr>
        <p:blipFill>
          <a:blip r:embed="rId6" cstate="print"/>
          <a:srcRect/>
          <a:stretch>
            <a:fillRect/>
          </a:stretch>
        </p:blipFill>
        <p:spPr bwMode="auto">
          <a:xfrm>
            <a:off x="838200" y="3048000"/>
            <a:ext cx="2628070" cy="2538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a:spLocks noGrp="1"/>
          </p:cNvSpPr>
          <p:nvPr>
            <p:ph type="title"/>
          </p:nvPr>
        </p:nvSpPr>
        <p:spPr>
          <a:xfrm>
            <a:off x="457200" y="522993"/>
            <a:ext cx="8229600" cy="646290"/>
          </a:xfrm>
          <a:prstGeom prst="rect">
            <a:avLst/>
          </a:prstGeom>
          <a:noFill/>
          <a:ln>
            <a:noFill/>
          </a:ln>
        </p:spPr>
        <p:txBody>
          <a:bodyPr lIns="91425" tIns="45700" rIns="91425" bIns="45700" anchor="ctr" anchorCtr="0">
            <a:spAutoFit/>
          </a:bodyPr>
          <a:lstStyle/>
          <a:p>
            <a:pPr lvl="0">
              <a:spcBef>
                <a:spcPts val="0"/>
              </a:spcBef>
              <a:buClr>
                <a:schemeClr val="dk1"/>
              </a:buClr>
              <a:buSzPct val="25000"/>
              <a:buFont typeface="Arial"/>
            </a:pPr>
            <a:r>
              <a:rPr lang="en-US" sz="3600" dirty="0" smtClean="0"/>
              <a:t>Profiles Influence Message Perception</a:t>
            </a:r>
            <a:endParaRPr sz="3600" b="0" i="0" u="none" strike="noStrike" cap="none" baseline="0" dirty="0">
              <a:solidFill>
                <a:schemeClr val="dk1"/>
              </a:solidFill>
              <a:latin typeface="Arial" panose="00000000000000000000"/>
              <a:ea typeface="Arial" panose="00000000000000000000"/>
              <a:cs typeface="Arial" panose="00000000000000000000"/>
              <a:sym typeface="Arial" panose="00000000000000000000"/>
            </a:endParaRPr>
          </a:p>
        </p:txBody>
      </p:sp>
      <p:sp>
        <p:nvSpPr>
          <p:cNvPr id="143" name="Shape 143"/>
          <p:cNvSpPr>
            <a:spLocks noGrp="1"/>
          </p:cNvSpPr>
          <p:nvPr>
            <p:ph idx="1"/>
          </p:nvPr>
        </p:nvSpPr>
        <p:spPr>
          <a:xfrm>
            <a:off x="457200" y="1600200"/>
            <a:ext cx="8229600" cy="4659697"/>
          </a:xfrm>
          <a:prstGeom prst="rect">
            <a:avLst/>
          </a:prstGeom>
          <a:noFill/>
          <a:ln>
            <a:noFill/>
          </a:ln>
        </p:spPr>
        <p:txBody>
          <a:bodyPr lIns="91425" tIns="45700" rIns="91425" bIns="45700" anchor="t" anchorCtr="0">
            <a:spAutoFit/>
          </a:bodyPr>
          <a:lstStyle/>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a:p>
        </p:txBody>
      </p:sp>
      <p:sp>
        <p:nvSpPr>
          <p:cNvPr id="144" name="Shape 144"/>
          <p:cNvSpPr/>
          <p:nvPr/>
        </p:nvSpPr>
        <p:spPr>
          <a:xfrm>
            <a:off x="914400" y="2286000"/>
            <a:ext cx="7167563" cy="3851065"/>
          </a:xfrm>
          <a:prstGeom prst="rect">
            <a:avLst/>
          </a:prstGeom>
          <a:blipFill>
            <a:blip r:embed="rId3" cstate="print"/>
            <a:stretch>
              <a:fillRect/>
            </a:stretch>
          </a:blipFill>
          <a:ln>
            <a:noFill/>
          </a:ln>
        </p:spPr>
      </p:sp>
      <p:pic>
        <p:nvPicPr>
          <p:cNvPr id="70658" name="Picture 2"/>
          <p:cNvPicPr>
            <a:picLocks noChangeAspect="1" noChangeArrowheads="1"/>
          </p:cNvPicPr>
          <p:nvPr/>
        </p:nvPicPr>
        <p:blipFill>
          <a:blip r:embed="rId4" cstate="print"/>
          <a:srcRect/>
          <a:stretch>
            <a:fillRect/>
          </a:stretch>
        </p:blipFill>
        <p:spPr bwMode="auto">
          <a:xfrm>
            <a:off x="1219200" y="1295400"/>
            <a:ext cx="2276475" cy="1045948"/>
          </a:xfrm>
          <a:prstGeom prst="rect">
            <a:avLst/>
          </a:prstGeom>
          <a:noFill/>
          <a:ln w="9525">
            <a:noFill/>
            <a:miter lim="800000"/>
            <a:headEnd/>
            <a:tailEnd/>
          </a:ln>
        </p:spPr>
      </p:pic>
      <p:sp>
        <p:nvSpPr>
          <p:cNvPr id="6" name="TextBox 5"/>
          <p:cNvSpPr txBox="1"/>
          <p:nvPr/>
        </p:nvSpPr>
        <p:spPr>
          <a:xfrm>
            <a:off x="685800" y="6324600"/>
            <a:ext cx="6934200" cy="369332"/>
          </a:xfrm>
          <a:prstGeom prst="rect">
            <a:avLst/>
          </a:prstGeom>
          <a:noFill/>
        </p:spPr>
        <p:txBody>
          <a:bodyPr wrap="square" rtlCol="0">
            <a:spAutoFit/>
          </a:bodyPr>
          <a:lstStyle/>
          <a:p>
            <a:pPr>
              <a:buNone/>
            </a:pPr>
            <a:r>
              <a:rPr lang="en-US" sz="900" dirty="0" err="1" smtClean="0"/>
              <a:t>Kahan</a:t>
            </a:r>
            <a:r>
              <a:rPr lang="en-US" sz="900" dirty="0" smtClean="0"/>
              <a:t>, Dan M., </a:t>
            </a:r>
            <a:r>
              <a:rPr lang="en-US" sz="900" dirty="0" err="1" smtClean="0"/>
              <a:t>Braman</a:t>
            </a:r>
            <a:r>
              <a:rPr lang="en-US" sz="900" dirty="0" smtClean="0"/>
              <a:t>, Donald, Cohen, Geoffrey L., </a:t>
            </a:r>
            <a:r>
              <a:rPr lang="en-US" sz="900" dirty="0" err="1" smtClean="0"/>
              <a:t>Slovic</a:t>
            </a:r>
            <a:r>
              <a:rPr lang="en-US" sz="900" dirty="0" smtClean="0"/>
              <a:t>, Paul and </a:t>
            </a:r>
            <a:r>
              <a:rPr lang="en-US" sz="900" dirty="0" err="1" smtClean="0"/>
              <a:t>Gastil</a:t>
            </a:r>
            <a:r>
              <a:rPr lang="en-US" sz="900" dirty="0" smtClean="0"/>
              <a:t>, John, Who Fears the HPV Vaccine, Who Doesn't, and Why? An Experimental Study of the Mechanisms of Cultural Cognition (July 15, 2008). Law and Human Behavior, Vol. 34, pp. 501-16, 201</a:t>
            </a:r>
            <a:endParaRPr lang="en-US" sz="900" dirty="0"/>
          </a:p>
        </p:txBody>
      </p:sp>
      <p:pic>
        <p:nvPicPr>
          <p:cNvPr id="104449" name="Picture 1"/>
          <p:cNvPicPr>
            <a:picLocks noChangeAspect="1" noChangeArrowheads="1"/>
          </p:cNvPicPr>
          <p:nvPr/>
        </p:nvPicPr>
        <p:blipFill>
          <a:blip r:embed="rId5" cstate="print"/>
          <a:srcRect/>
          <a:stretch>
            <a:fillRect/>
          </a:stretch>
        </p:blipFill>
        <p:spPr bwMode="auto">
          <a:xfrm>
            <a:off x="4724400" y="1295400"/>
            <a:ext cx="2438400" cy="111735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a:spLocks noGrp="1"/>
          </p:cNvSpPr>
          <p:nvPr>
            <p:ph type="title"/>
          </p:nvPr>
        </p:nvSpPr>
        <p:spPr>
          <a:prstGeom prst="rect">
            <a:avLst/>
          </a:prstGeom>
          <a:noFill/>
          <a:ln>
            <a:noFill/>
          </a:ln>
        </p:spPr>
        <p:txBody>
          <a:bodyPr lIns="91425" tIns="45700" rIns="91425" bIns="45700" anchor="ctr" anchorCtr="0">
            <a:spAutoFit/>
          </a:bodyPr>
          <a:lstStyle/>
          <a:p>
            <a:endParaRPr dirty="0"/>
          </a:p>
        </p:txBody>
      </p:sp>
      <p:sp>
        <p:nvSpPr>
          <p:cNvPr id="150" name="Shape 150"/>
          <p:cNvSpPr>
            <a:spLocks noGrp="1"/>
          </p:cNvSpPr>
          <p:nvPr>
            <p:ph idx="1"/>
          </p:nvPr>
        </p:nvSpPr>
        <p:spPr>
          <a:prstGeom prst="rect">
            <a:avLst/>
          </a:prstGeom>
          <a:noFill/>
          <a:ln>
            <a:noFill/>
          </a:ln>
        </p:spPr>
        <p:txBody>
          <a:bodyPr lIns="91425" tIns="45700" rIns="91425" bIns="45700" anchor="t" anchorCtr="0">
            <a:spAutoFit/>
          </a:bodyPr>
          <a:lstStyle/>
          <a:p>
            <a:endParaRPr/>
          </a:p>
        </p:txBody>
      </p:sp>
      <p:sp>
        <p:nvSpPr>
          <p:cNvPr id="151" name="Shape 151"/>
          <p:cNvSpPr/>
          <p:nvPr/>
        </p:nvSpPr>
        <p:spPr>
          <a:xfrm>
            <a:off x="528637" y="1524000"/>
            <a:ext cx="8158162" cy="4852006"/>
          </a:xfrm>
          <a:prstGeom prst="rect">
            <a:avLst/>
          </a:prstGeom>
          <a:blipFill>
            <a:blip r:embed="rId3" cstate="print"/>
            <a:stretch>
              <a:fillRect/>
            </a:stretch>
          </a:blipFill>
          <a:ln>
            <a:noFill/>
          </a:ln>
        </p:spPr>
      </p:sp>
      <p:sp>
        <p:nvSpPr>
          <p:cNvPr id="5" name="TextBox 4"/>
          <p:cNvSpPr txBox="1"/>
          <p:nvPr/>
        </p:nvSpPr>
        <p:spPr>
          <a:xfrm>
            <a:off x="685800" y="6324600"/>
            <a:ext cx="6934200" cy="369332"/>
          </a:xfrm>
          <a:prstGeom prst="rect">
            <a:avLst/>
          </a:prstGeom>
          <a:noFill/>
        </p:spPr>
        <p:txBody>
          <a:bodyPr wrap="square" rtlCol="0">
            <a:spAutoFit/>
          </a:bodyPr>
          <a:lstStyle/>
          <a:p>
            <a:pPr>
              <a:buNone/>
            </a:pPr>
            <a:r>
              <a:rPr lang="en-US" sz="900" dirty="0" err="1" smtClean="0"/>
              <a:t>Kahan</a:t>
            </a:r>
            <a:r>
              <a:rPr lang="en-US" sz="900" dirty="0" smtClean="0"/>
              <a:t>, Dan M., </a:t>
            </a:r>
            <a:r>
              <a:rPr lang="en-US" sz="900" dirty="0" err="1" smtClean="0"/>
              <a:t>Braman</a:t>
            </a:r>
            <a:r>
              <a:rPr lang="en-US" sz="900" dirty="0" smtClean="0"/>
              <a:t>, Donald, Cohen, Geoffrey L., </a:t>
            </a:r>
            <a:r>
              <a:rPr lang="en-US" sz="900" dirty="0" err="1" smtClean="0"/>
              <a:t>Slovic</a:t>
            </a:r>
            <a:r>
              <a:rPr lang="en-US" sz="900" dirty="0" smtClean="0"/>
              <a:t>, Paul and </a:t>
            </a:r>
            <a:r>
              <a:rPr lang="en-US" sz="900" dirty="0" err="1" smtClean="0"/>
              <a:t>Gastil</a:t>
            </a:r>
            <a:r>
              <a:rPr lang="en-US" sz="900" dirty="0" smtClean="0"/>
              <a:t>, John, Who Fears the HPV Vaccine, Who Doesn't, and Why? An Experimental Study of the Mechanisms of Cultural Cognition (July 15, 2008). Law and Human Behavior, Vol. 34, pp. 501-16, 201</a:t>
            </a:r>
            <a:endParaRPr lang="en-US" sz="900" dirty="0"/>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Theory </a:t>
            </a:r>
            <a:r>
              <a:rPr lang="en-US" sz="2400" dirty="0" smtClean="0"/>
              <a:t>(Mary Douglas)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42</a:t>
            </a:fld>
            <a:endParaRPr lang="en-US" dirty="0"/>
          </a:p>
        </p:txBody>
      </p:sp>
      <p:pic>
        <p:nvPicPr>
          <p:cNvPr id="71682" name="Picture 2"/>
          <p:cNvPicPr>
            <a:picLocks noChangeAspect="1" noChangeArrowheads="1"/>
          </p:cNvPicPr>
          <p:nvPr/>
        </p:nvPicPr>
        <p:blipFill>
          <a:blip r:embed="rId2" cstate="print"/>
          <a:srcRect/>
          <a:stretch>
            <a:fillRect/>
          </a:stretch>
        </p:blipFill>
        <p:spPr bwMode="auto">
          <a:xfrm>
            <a:off x="1524000" y="1676400"/>
            <a:ext cx="6400800" cy="45771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Theory</a:t>
            </a:r>
            <a:endParaRPr lang="en-US" dirty="0"/>
          </a:p>
        </p:txBody>
      </p:sp>
      <p:sp>
        <p:nvSpPr>
          <p:cNvPr id="3" name="Content Placeholder 2"/>
          <p:cNvSpPr>
            <a:spLocks noGrp="1"/>
          </p:cNvSpPr>
          <p:nvPr>
            <p:ph idx="1"/>
          </p:nvPr>
        </p:nvSpPr>
        <p:spPr/>
        <p:txBody>
          <a:bodyPr/>
          <a:lstStyle/>
          <a:p>
            <a:r>
              <a:rPr lang="en-US" dirty="0" smtClean="0"/>
              <a:t>Individualist </a:t>
            </a:r>
            <a:r>
              <a:rPr lang="en-US" dirty="0" smtClean="0">
                <a:sym typeface="Wingdings" pitchFamily="2" charset="2"/>
              </a:rPr>
              <a:t>– Communitarian</a:t>
            </a:r>
          </a:p>
          <a:p>
            <a:pPr lvl="1"/>
            <a:r>
              <a:rPr lang="en-US" dirty="0" smtClean="0">
                <a:solidFill>
                  <a:schemeClr val="dk1"/>
                </a:solidFill>
                <a:latin typeface="Arial" panose="00000000000000000000"/>
                <a:ea typeface="Arial" panose="00000000000000000000"/>
                <a:cs typeface="Arial" panose="00000000000000000000"/>
                <a:sym typeface="Arial" panose="00000000000000000000"/>
              </a:rPr>
              <a:t>Preference </a:t>
            </a:r>
            <a:r>
              <a:rPr lang="en-US" dirty="0">
                <a:solidFill>
                  <a:schemeClr val="dk1"/>
                </a:solidFill>
                <a:latin typeface="Arial" panose="00000000000000000000"/>
                <a:ea typeface="Arial" panose="00000000000000000000"/>
                <a:cs typeface="Arial" panose="00000000000000000000"/>
                <a:sym typeface="Arial" panose="00000000000000000000"/>
              </a:rPr>
              <a:t>towards individualistic </a:t>
            </a:r>
            <a:r>
              <a:rPr lang="en-US" dirty="0" err="1">
                <a:solidFill>
                  <a:schemeClr val="dk1"/>
                </a:solidFill>
                <a:latin typeface="Arial" panose="00000000000000000000"/>
                <a:ea typeface="Arial" panose="00000000000000000000"/>
                <a:cs typeface="Arial" panose="00000000000000000000"/>
                <a:sym typeface="Arial" panose="00000000000000000000"/>
              </a:rPr>
              <a:t>vs</a:t>
            </a:r>
            <a:r>
              <a:rPr lang="en-US" dirty="0">
                <a:solidFill>
                  <a:schemeClr val="dk1"/>
                </a:solidFill>
                <a:latin typeface="Arial" panose="00000000000000000000"/>
                <a:ea typeface="Arial" panose="00000000000000000000"/>
                <a:cs typeface="Arial" panose="00000000000000000000"/>
                <a:sym typeface="Arial" panose="00000000000000000000"/>
              </a:rPr>
              <a:t> social </a:t>
            </a:r>
            <a:r>
              <a:rPr lang="en-US" dirty="0" smtClean="0">
                <a:solidFill>
                  <a:schemeClr val="dk1"/>
                </a:solidFill>
                <a:latin typeface="Arial" panose="00000000000000000000"/>
                <a:ea typeface="Arial" panose="00000000000000000000"/>
                <a:cs typeface="Arial" panose="00000000000000000000"/>
                <a:sym typeface="Arial" panose="00000000000000000000"/>
              </a:rPr>
              <a:t>ordering</a:t>
            </a:r>
          </a:p>
          <a:p>
            <a:pPr lvl="1"/>
            <a:r>
              <a:rPr lang="en-US" dirty="0" smtClean="0">
                <a:solidFill>
                  <a:schemeClr val="dk1"/>
                </a:solidFill>
                <a:latin typeface="Arial" panose="00000000000000000000"/>
                <a:ea typeface="Arial" panose="00000000000000000000"/>
                <a:cs typeface="Arial" panose="00000000000000000000"/>
                <a:sym typeface="Arial" panose="00000000000000000000"/>
              </a:rPr>
              <a:t>Individual </a:t>
            </a:r>
            <a:r>
              <a:rPr lang="en-US" dirty="0">
                <a:solidFill>
                  <a:schemeClr val="dk1"/>
                </a:solidFill>
                <a:latin typeface="Arial" panose="00000000000000000000"/>
                <a:ea typeface="Arial" panose="00000000000000000000"/>
                <a:cs typeface="Arial" panose="00000000000000000000"/>
                <a:sym typeface="Arial" panose="00000000000000000000"/>
              </a:rPr>
              <a:t>responsible for their own flourishing as opposed to collective provisioning</a:t>
            </a:r>
          </a:p>
          <a:p>
            <a:pPr lvl="1"/>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Theory</a:t>
            </a:r>
            <a:endParaRPr lang="en-US" dirty="0"/>
          </a:p>
        </p:txBody>
      </p:sp>
      <p:sp>
        <p:nvSpPr>
          <p:cNvPr id="3" name="Content Placeholder 2"/>
          <p:cNvSpPr>
            <a:spLocks noGrp="1"/>
          </p:cNvSpPr>
          <p:nvPr>
            <p:ph idx="1"/>
          </p:nvPr>
        </p:nvSpPr>
        <p:spPr/>
        <p:txBody>
          <a:bodyPr/>
          <a:lstStyle/>
          <a:p>
            <a:r>
              <a:rPr lang="en-US" dirty="0" smtClean="0"/>
              <a:t>Hierarchical – Egalitarian</a:t>
            </a:r>
          </a:p>
          <a:p>
            <a:pPr lvl="1">
              <a:spcBef>
                <a:spcPts val="640"/>
              </a:spcBef>
              <a:buClr>
                <a:schemeClr val="dk1"/>
              </a:buClr>
              <a:buSzPct val="98958"/>
              <a:buFont typeface="Arial"/>
              <a:buChar char="•"/>
            </a:pPr>
            <a:r>
              <a:rPr lang="en-US" dirty="0">
                <a:solidFill>
                  <a:schemeClr val="dk1"/>
                </a:solidFill>
                <a:latin typeface="Arial" panose="00000000000000000000"/>
                <a:ea typeface="Arial" panose="00000000000000000000"/>
                <a:cs typeface="Arial" panose="00000000000000000000"/>
                <a:sym typeface="Arial" panose="00000000000000000000"/>
              </a:rPr>
              <a:t>Preference for stratified social ordering</a:t>
            </a:r>
          </a:p>
          <a:p>
            <a:pPr lvl="1">
              <a:spcBef>
                <a:spcPts val="640"/>
              </a:spcBef>
              <a:buClr>
                <a:schemeClr val="dk1"/>
              </a:buClr>
              <a:buSzPct val="98958"/>
              <a:buFont typeface="Arial"/>
              <a:buChar char="•"/>
            </a:pPr>
            <a:r>
              <a:rPr lang="en-US" dirty="0" smtClean="0">
                <a:solidFill>
                  <a:schemeClr val="dk1"/>
                </a:solidFill>
                <a:latin typeface="Arial" panose="00000000000000000000"/>
                <a:ea typeface="Arial" panose="00000000000000000000"/>
                <a:cs typeface="Arial" panose="00000000000000000000"/>
                <a:sym typeface="Arial" panose="00000000000000000000"/>
              </a:rPr>
              <a:t>Entitlements </a:t>
            </a:r>
            <a:r>
              <a:rPr lang="en-US" dirty="0">
                <a:solidFill>
                  <a:schemeClr val="dk1"/>
                </a:solidFill>
                <a:latin typeface="Arial" panose="00000000000000000000"/>
                <a:ea typeface="Arial" panose="00000000000000000000"/>
                <a:cs typeface="Arial" panose="00000000000000000000"/>
                <a:sym typeface="Arial" panose="00000000000000000000"/>
              </a:rPr>
              <a:t>to goods correspond to forms of social differentiation, as opposed to the egalitarian, where the distribution of goods is equal</a:t>
            </a:r>
          </a:p>
          <a:p>
            <a:pPr lvl="1"/>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Theory	of Risk</a:t>
            </a:r>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r>
              <a:rPr lang="en-US" dirty="0" smtClean="0"/>
              <a:t>	People perceive risks related to society from the perspective of the cultural dimensions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Shape 212"/>
          <p:cNvSpPr/>
          <p:nvPr/>
        </p:nvSpPr>
        <p:spPr>
          <a:xfrm>
            <a:off x="457200" y="381000"/>
            <a:ext cx="8077200" cy="5562600"/>
          </a:xfrm>
          <a:prstGeom prst="rect">
            <a:avLst/>
          </a:prstGeom>
          <a:blipFill>
            <a:blip r:embed="rId3" cstate="print"/>
            <a:stretch>
              <a:fillRect/>
            </a:stretch>
          </a:blipFill>
          <a:ln>
            <a:noFill/>
          </a:ln>
        </p:spPr>
      </p:sp>
      <p:sp>
        <p:nvSpPr>
          <p:cNvPr id="7" name="TextBox 6"/>
          <p:cNvSpPr txBox="1"/>
          <p:nvPr/>
        </p:nvSpPr>
        <p:spPr>
          <a:xfrm>
            <a:off x="685800" y="6324600"/>
            <a:ext cx="6934200" cy="253916"/>
          </a:xfrm>
          <a:prstGeom prst="rect">
            <a:avLst/>
          </a:prstGeom>
          <a:noFill/>
        </p:spPr>
        <p:txBody>
          <a:bodyPr wrap="square" rtlCol="0">
            <a:spAutoFit/>
          </a:bodyPr>
          <a:lstStyle/>
          <a:p>
            <a:pPr>
              <a:buNone/>
            </a:pPr>
            <a:r>
              <a:rPr lang="en-US" sz="1050" dirty="0" smtClean="0"/>
              <a:t>www.culturalcognition.net</a:t>
            </a:r>
            <a:endParaRPr lang="en-US" sz="1050" dirty="0"/>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Who the Author Is Impacts How We Perceive the Message</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Cultural Cognition World View Survey</a:t>
            </a:r>
            <a:endParaRPr lang="en-US" dirty="0"/>
          </a:p>
        </p:txBody>
      </p:sp>
      <p:graphicFrame>
        <p:nvGraphicFramePr>
          <p:cNvPr id="5" name="Content Placeholder 4"/>
          <p:cNvGraphicFramePr>
            <a:graphicFrameLocks noGrp="1"/>
          </p:cNvGraphicFramePr>
          <p:nvPr>
            <p:ph idx="1"/>
          </p:nvPr>
        </p:nvGraphicFramePr>
        <p:xfrm>
          <a:off x="1143000" y="2133600"/>
          <a:ext cx="6862763" cy="2923191"/>
        </p:xfrm>
        <a:graphic>
          <a:graphicData uri="http://schemas.openxmlformats.org/drawingml/2006/table">
            <a:tbl>
              <a:tblPr/>
              <a:tblGrid>
                <a:gridCol w="1187801"/>
                <a:gridCol w="5674962"/>
              </a:tblGrid>
              <a:tr h="974397">
                <a:tc>
                  <a:txBody>
                    <a:bodyPr/>
                    <a:lstStyle/>
                    <a:p>
                      <a:pPr marL="0" marR="0">
                        <a:lnSpc>
                          <a:spcPct val="115000"/>
                        </a:lnSpc>
                        <a:spcBef>
                          <a:spcPts val="0"/>
                        </a:spcBef>
                        <a:spcAft>
                          <a:spcPts val="0"/>
                        </a:spcAft>
                      </a:pPr>
                      <a:r>
                        <a:rPr lang="en-US" sz="2000" dirty="0">
                          <a:solidFill>
                            <a:srgbClr val="000000"/>
                          </a:solidFill>
                          <a:latin typeface="Calibri"/>
                          <a:ea typeface="Times New Roman"/>
                          <a:cs typeface="Calibri"/>
                        </a:rPr>
                        <a:t>IINTRSTS.  </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dirty="0">
                          <a:latin typeface="Times New Roman"/>
                          <a:ea typeface="Times New Roman"/>
                          <a:cs typeface="Times New Roman"/>
                        </a:rPr>
                        <a:t>The government interferes far too much in our everyday lives.</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974397">
                <a:tc>
                  <a:txBody>
                    <a:bodyPr/>
                    <a:lstStyle/>
                    <a:p>
                      <a:pPr marL="0" marR="0">
                        <a:lnSpc>
                          <a:spcPct val="115000"/>
                        </a:lnSpc>
                        <a:spcBef>
                          <a:spcPts val="0"/>
                        </a:spcBef>
                        <a:spcAft>
                          <a:spcPts val="0"/>
                        </a:spcAft>
                      </a:pPr>
                      <a:r>
                        <a:rPr lang="en-US" sz="2000">
                          <a:solidFill>
                            <a:srgbClr val="000000"/>
                          </a:solidFill>
                          <a:latin typeface="Calibri"/>
                          <a:ea typeface="Times New Roman"/>
                          <a:cs typeface="Calibri"/>
                        </a:rPr>
                        <a:t>CHARM. </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dirty="0">
                          <a:latin typeface="Times New Roman"/>
                          <a:ea typeface="Times New Roman"/>
                          <a:cs typeface="Times New Roman"/>
                        </a:rPr>
                        <a:t>Sometimes government needs to make laws that keep people from hurting themselves. </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974397">
                <a:tc>
                  <a:txBody>
                    <a:bodyPr/>
                    <a:lstStyle/>
                    <a:p>
                      <a:pPr marL="0" marR="0">
                        <a:lnSpc>
                          <a:spcPct val="115000"/>
                        </a:lnSpc>
                        <a:spcBef>
                          <a:spcPts val="0"/>
                        </a:spcBef>
                        <a:spcAft>
                          <a:spcPts val="0"/>
                        </a:spcAft>
                      </a:pPr>
                      <a:r>
                        <a:rPr lang="en-US" sz="2000">
                          <a:solidFill>
                            <a:srgbClr val="000000"/>
                          </a:solidFill>
                          <a:latin typeface="Calibri"/>
                          <a:ea typeface="Times New Roman"/>
                          <a:cs typeface="Calibri"/>
                        </a:rPr>
                        <a:t>IPROTECT</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dirty="0">
                          <a:latin typeface="Times New Roman"/>
                          <a:ea typeface="Times New Roman"/>
                          <a:cs typeface="Times New Roman"/>
                        </a:rPr>
                        <a:t>It's not the government's business to try to protect people from themselves. </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AAE35318-1CD5-4E7D-9274-929C94EB91B7}" type="slidenum">
              <a:rPr lang="en-US" smtClean="0"/>
              <a:pPr/>
              <a:t>48</a:t>
            </a:fld>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is the Cultural World View measured</a:t>
            </a:r>
            <a:endParaRPr lang="en-US"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49</a:t>
            </a:fld>
            <a:endParaRPr lang="en-US" dirty="0"/>
          </a:p>
        </p:txBody>
      </p:sp>
      <p:graphicFrame>
        <p:nvGraphicFramePr>
          <p:cNvPr id="6" name="Table 5"/>
          <p:cNvGraphicFramePr>
            <a:graphicFrameLocks noGrp="1"/>
          </p:cNvGraphicFramePr>
          <p:nvPr/>
        </p:nvGraphicFramePr>
        <p:xfrm>
          <a:off x="1295400" y="1981200"/>
          <a:ext cx="7010400" cy="2691765"/>
        </p:xfrm>
        <a:graphic>
          <a:graphicData uri="http://schemas.openxmlformats.org/drawingml/2006/table">
            <a:tbl>
              <a:tblPr/>
              <a:tblGrid>
                <a:gridCol w="1213354"/>
                <a:gridCol w="5797046"/>
              </a:tblGrid>
              <a:tr h="547880">
                <a:tc>
                  <a:txBody>
                    <a:bodyPr/>
                    <a:lstStyle/>
                    <a:p>
                      <a:pPr marL="0" marR="0">
                        <a:lnSpc>
                          <a:spcPct val="115000"/>
                        </a:lnSpc>
                        <a:spcBef>
                          <a:spcPts val="0"/>
                        </a:spcBef>
                        <a:spcAft>
                          <a:spcPts val="0"/>
                        </a:spcAft>
                      </a:pPr>
                      <a:r>
                        <a:rPr lang="en-US" sz="2000">
                          <a:solidFill>
                            <a:srgbClr val="000000"/>
                          </a:solidFill>
                          <a:latin typeface="Calibri"/>
                          <a:ea typeface="Times New Roman"/>
                          <a:cs typeface="Calibri"/>
                        </a:rPr>
                        <a:t>HEQUAL.</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dirty="0">
                          <a:latin typeface="Times New Roman"/>
                          <a:ea typeface="Times New Roman"/>
                          <a:cs typeface="Times New Roman"/>
                        </a:rPr>
                        <a:t>  We have gone too far in pushing equal rights in this country. </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547880">
                <a:tc>
                  <a:txBody>
                    <a:bodyPr/>
                    <a:lstStyle/>
                    <a:p>
                      <a:pPr marL="0" marR="0">
                        <a:lnSpc>
                          <a:spcPct val="115000"/>
                        </a:lnSpc>
                        <a:spcBef>
                          <a:spcPts val="0"/>
                        </a:spcBef>
                        <a:spcAft>
                          <a:spcPts val="0"/>
                        </a:spcAft>
                      </a:pPr>
                      <a:r>
                        <a:rPr lang="en-US" sz="2000">
                          <a:solidFill>
                            <a:srgbClr val="000000"/>
                          </a:solidFill>
                          <a:latin typeface="Calibri"/>
                          <a:ea typeface="Times New Roman"/>
                          <a:cs typeface="Calibri"/>
                        </a:rPr>
                        <a:t>EWEALTH.</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a:latin typeface="Times New Roman"/>
                          <a:ea typeface="Times New Roman"/>
                          <a:cs typeface="Times New Roman"/>
                        </a:rPr>
                        <a:t>  Our society would be better off if the distribution of wealth was more equal. </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1037840">
                <a:tc>
                  <a:txBody>
                    <a:bodyPr/>
                    <a:lstStyle/>
                    <a:p>
                      <a:pPr marL="0" marR="0">
                        <a:lnSpc>
                          <a:spcPct val="115000"/>
                        </a:lnSpc>
                        <a:spcBef>
                          <a:spcPts val="0"/>
                        </a:spcBef>
                        <a:spcAft>
                          <a:spcPts val="0"/>
                        </a:spcAft>
                      </a:pPr>
                      <a:r>
                        <a:rPr lang="en-US" sz="2000">
                          <a:solidFill>
                            <a:srgbClr val="000000"/>
                          </a:solidFill>
                          <a:latin typeface="Calibri"/>
                          <a:ea typeface="Times New Roman"/>
                          <a:cs typeface="Calibri"/>
                        </a:rPr>
                        <a:t>ERADEQ.</a:t>
                      </a:r>
                      <a:endParaRPr lang="en-US" sz="200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nSpc>
                          <a:spcPct val="115000"/>
                        </a:lnSpc>
                        <a:spcBef>
                          <a:spcPts val="0"/>
                        </a:spcBef>
                        <a:spcAft>
                          <a:spcPts val="0"/>
                        </a:spcAft>
                      </a:pPr>
                      <a:r>
                        <a:rPr lang="en-US" sz="2000" i="1" dirty="0">
                          <a:latin typeface="Times New Roman"/>
                          <a:ea typeface="Times New Roman"/>
                          <a:cs typeface="Times New Roman"/>
                        </a:rPr>
                        <a:t>  We need to dramatically reduce inequalities between the rich and the poor, whites and people of color, and men and women. </a:t>
                      </a:r>
                      <a:endParaRPr lang="en-US" sz="2000" dirty="0">
                        <a:latin typeface="Calibri"/>
                        <a:ea typeface="Calibri"/>
                        <a:cs typeface="Times New Roman"/>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News Aggregators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a:t>
            </a:fld>
            <a:endParaRPr lang="en-US" dirty="0"/>
          </a:p>
        </p:txBody>
      </p:sp>
      <p:pic>
        <p:nvPicPr>
          <p:cNvPr id="147457" name="Picture 1"/>
          <p:cNvPicPr>
            <a:picLocks noChangeAspect="1" noChangeArrowheads="1"/>
          </p:cNvPicPr>
          <p:nvPr/>
        </p:nvPicPr>
        <p:blipFill>
          <a:blip r:embed="rId2" cstate="print"/>
          <a:srcRect/>
          <a:stretch>
            <a:fillRect/>
          </a:stretch>
        </p:blipFill>
        <p:spPr bwMode="auto">
          <a:xfrm>
            <a:off x="152400" y="1905000"/>
            <a:ext cx="4485973" cy="2971800"/>
          </a:xfrm>
          <a:prstGeom prst="rect">
            <a:avLst/>
          </a:prstGeom>
          <a:noFill/>
          <a:ln w="9525">
            <a:noFill/>
            <a:miter lim="800000"/>
            <a:headEnd/>
            <a:tailEnd/>
          </a:ln>
        </p:spPr>
      </p:pic>
      <p:pic>
        <p:nvPicPr>
          <p:cNvPr id="147458" name="Picture 2"/>
          <p:cNvPicPr>
            <a:picLocks noChangeAspect="1" noChangeArrowheads="1"/>
          </p:cNvPicPr>
          <p:nvPr/>
        </p:nvPicPr>
        <p:blipFill>
          <a:blip r:embed="rId3" cstate="print"/>
          <a:srcRect/>
          <a:stretch>
            <a:fillRect/>
          </a:stretch>
        </p:blipFill>
        <p:spPr bwMode="auto">
          <a:xfrm>
            <a:off x="4876800" y="1676400"/>
            <a:ext cx="3976688" cy="36785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Problem Statement</a:t>
            </a:r>
          </a:p>
          <a:p>
            <a:r>
              <a:rPr lang="en-US" dirty="0" smtClean="0">
                <a:solidFill>
                  <a:schemeClr val="bg1">
                    <a:lumMod val="75000"/>
                  </a:schemeClr>
                </a:solidFill>
              </a:rPr>
              <a:t>Related work</a:t>
            </a:r>
          </a:p>
          <a:p>
            <a:r>
              <a:rPr lang="en-US" dirty="0" smtClean="0"/>
              <a:t>Experiments</a:t>
            </a:r>
          </a:p>
          <a:p>
            <a:r>
              <a:rPr lang="en-US" dirty="0" smtClean="0">
                <a:solidFill>
                  <a:schemeClr val="bg1">
                    <a:lumMod val="75000"/>
                  </a:schemeClr>
                </a:solidFill>
              </a:rPr>
              <a:t>Future work</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AAE35318-1CD5-4E7D-9274-929C94EB91B7}"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AE35318-1CD5-4E7D-9274-929C94EB91B7}" type="slidenum">
              <a:rPr lang="en-US" smtClean="0"/>
              <a:pPr/>
              <a:t>51</a:t>
            </a:fld>
            <a:endParaRPr lang="en-US"/>
          </a:p>
        </p:txBody>
      </p:sp>
      <p:pic>
        <p:nvPicPr>
          <p:cNvPr id="153607" name="Picture 7" descr="C:\Users\elena\Desktop\presentation\profile3.jpg"/>
          <p:cNvPicPr>
            <a:picLocks noChangeAspect="1" noChangeArrowheads="1"/>
          </p:cNvPicPr>
          <p:nvPr/>
        </p:nvPicPr>
        <p:blipFill>
          <a:blip r:embed="rId3" cstate="print"/>
          <a:srcRect/>
          <a:stretch>
            <a:fillRect/>
          </a:stretch>
        </p:blipFill>
        <p:spPr bwMode="auto">
          <a:xfrm>
            <a:off x="3657600" y="609600"/>
            <a:ext cx="1489521" cy="1536700"/>
          </a:xfrm>
          <a:prstGeom prst="rect">
            <a:avLst/>
          </a:prstGeom>
          <a:noFill/>
        </p:spPr>
      </p:pic>
      <p:grpSp>
        <p:nvGrpSpPr>
          <p:cNvPr id="15" name="Group 14"/>
          <p:cNvGrpSpPr/>
          <p:nvPr/>
        </p:nvGrpSpPr>
        <p:grpSpPr>
          <a:xfrm>
            <a:off x="304800" y="1371600"/>
            <a:ext cx="2438400" cy="3657600"/>
            <a:chOff x="304800" y="1371600"/>
            <a:chExt cx="2438400" cy="3657600"/>
          </a:xfrm>
        </p:grpSpPr>
        <p:pic>
          <p:nvPicPr>
            <p:cNvPr id="153605" name="Picture 5" descr="C:\Users\elena\Desktop\presentation\computer2.jpg"/>
            <p:cNvPicPr>
              <a:picLocks noChangeAspect="1" noChangeArrowheads="1"/>
            </p:cNvPicPr>
            <p:nvPr/>
          </p:nvPicPr>
          <p:blipFill>
            <a:blip r:embed="rId4" cstate="print"/>
            <a:srcRect/>
            <a:stretch>
              <a:fillRect/>
            </a:stretch>
          </p:blipFill>
          <p:spPr bwMode="auto">
            <a:xfrm>
              <a:off x="838200" y="2590800"/>
              <a:ext cx="1274721" cy="1905000"/>
            </a:xfrm>
            <a:prstGeom prst="rect">
              <a:avLst/>
            </a:prstGeom>
            <a:noFill/>
          </p:spPr>
        </p:pic>
        <p:sp>
          <p:nvSpPr>
            <p:cNvPr id="7" name="TextBox 6"/>
            <p:cNvSpPr txBox="1"/>
            <p:nvPr/>
          </p:nvSpPr>
          <p:spPr>
            <a:xfrm>
              <a:off x="533400" y="16764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9" name="Cloud Callout 8"/>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7200" y="4567535"/>
              <a:ext cx="2286000" cy="461665"/>
            </a:xfrm>
            <a:prstGeom prst="rect">
              <a:avLst/>
            </a:prstGeom>
            <a:noFill/>
          </p:spPr>
          <p:txBody>
            <a:bodyPr wrap="square" rtlCol="0">
              <a:spAutoFit/>
            </a:bodyPr>
            <a:lstStyle/>
            <a:p>
              <a:r>
                <a:rPr lang="en-US" sz="2400" b="1" dirty="0" smtClean="0">
                  <a:solidFill>
                    <a:schemeClr val="tx1">
                      <a:lumMod val="75000"/>
                      <a:lumOff val="25000"/>
                    </a:schemeClr>
                  </a:solidFill>
                </a:rPr>
                <a:t>Experiment 1</a:t>
              </a:r>
              <a:endParaRPr lang="en-US" sz="2400" b="1" dirty="0">
                <a:solidFill>
                  <a:schemeClr val="tx1">
                    <a:lumMod val="75000"/>
                    <a:lumOff val="25000"/>
                  </a:schemeClr>
                </a:solidFill>
              </a:endParaRPr>
            </a:p>
          </p:txBody>
        </p:sp>
      </p:grpSp>
      <p:grpSp>
        <p:nvGrpSpPr>
          <p:cNvPr id="16" name="Group 15"/>
          <p:cNvGrpSpPr/>
          <p:nvPr/>
        </p:nvGrpSpPr>
        <p:grpSpPr>
          <a:xfrm>
            <a:off x="6858000" y="685800"/>
            <a:ext cx="2286000" cy="4347865"/>
            <a:chOff x="6858000" y="685800"/>
            <a:chExt cx="2286000" cy="4347865"/>
          </a:xfrm>
        </p:grpSpPr>
        <p:pic>
          <p:nvPicPr>
            <p:cNvPr id="153606" name="Picture 6" descr="C:\Users\elena\Desktop\presentation\homer2.jpg"/>
            <p:cNvPicPr>
              <a:picLocks noChangeAspect="1" noChangeArrowheads="1"/>
            </p:cNvPicPr>
            <p:nvPr/>
          </p:nvPicPr>
          <p:blipFill>
            <a:blip r:embed="rId5" cstate="print"/>
            <a:srcRect/>
            <a:stretch>
              <a:fillRect/>
            </a:stretch>
          </p:blipFill>
          <p:spPr bwMode="auto">
            <a:xfrm>
              <a:off x="7086600" y="2759075"/>
              <a:ext cx="1371446" cy="1660525"/>
            </a:xfrm>
            <a:prstGeom prst="rect">
              <a:avLst/>
            </a:prstGeom>
            <a:noFill/>
          </p:spPr>
        </p:pic>
        <p:sp>
          <p:nvSpPr>
            <p:cNvPr id="11" name="TextBox 10"/>
            <p:cNvSpPr txBox="1"/>
            <p:nvPr/>
          </p:nvSpPr>
          <p:spPr>
            <a:xfrm>
              <a:off x="7391400" y="9906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12" name="Cloud Callout 11"/>
            <p:cNvSpPr/>
            <p:nvPr/>
          </p:nvSpPr>
          <p:spPr>
            <a:xfrm>
              <a:off x="7162800" y="685800"/>
              <a:ext cx="1676400" cy="1752600"/>
            </a:xfrm>
            <a:prstGeom prst="cloudCallout">
              <a:avLst>
                <a:gd name="adj1" fmla="val 7762"/>
                <a:gd name="adj2" fmla="val 76306"/>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858000" y="4572000"/>
              <a:ext cx="2286000" cy="461665"/>
            </a:xfrm>
            <a:prstGeom prst="rect">
              <a:avLst/>
            </a:prstGeom>
            <a:noFill/>
          </p:spPr>
          <p:txBody>
            <a:bodyPr wrap="square" rtlCol="0">
              <a:spAutoFit/>
            </a:bodyPr>
            <a:lstStyle/>
            <a:p>
              <a:r>
                <a:rPr lang="en-US" sz="2400" b="1" dirty="0" smtClean="0">
                  <a:solidFill>
                    <a:schemeClr val="tx1">
                      <a:lumMod val="75000"/>
                      <a:lumOff val="25000"/>
                    </a:schemeClr>
                  </a:solidFill>
                </a:rPr>
                <a:t>Experiment 2</a:t>
              </a:r>
              <a:endParaRPr lang="en-US" sz="2400" b="1" dirty="0">
                <a:solidFill>
                  <a:schemeClr val="tx1">
                    <a:lumMod val="75000"/>
                    <a:lumOff val="25000"/>
                  </a:schemeClr>
                </a:solidFill>
              </a:endParaRPr>
            </a:p>
          </p:txBody>
        </p:sp>
      </p:grpSp>
      <p:sp>
        <p:nvSpPr>
          <p:cNvPr id="17" name="TextBox 16"/>
          <p:cNvSpPr txBox="1"/>
          <p:nvPr/>
        </p:nvSpPr>
        <p:spPr>
          <a:xfrm>
            <a:off x="3733800" y="2209800"/>
            <a:ext cx="1371600" cy="584775"/>
          </a:xfrm>
          <a:prstGeom prst="rect">
            <a:avLst/>
          </a:prstGeom>
          <a:noFill/>
        </p:spPr>
        <p:txBody>
          <a:bodyPr wrap="square" rtlCol="0">
            <a:spAutoFit/>
          </a:bodyPr>
          <a:lstStyle/>
          <a:p>
            <a:pPr algn="ctr"/>
            <a:r>
              <a:rPr lang="en-US" sz="1600" b="1" dirty="0" smtClean="0">
                <a:solidFill>
                  <a:schemeClr val="tx1">
                    <a:lumMod val="75000"/>
                    <a:lumOff val="25000"/>
                  </a:schemeClr>
                </a:solidFill>
              </a:rPr>
              <a:t>What is her profile?</a:t>
            </a:r>
            <a:endParaRPr lang="en-US" sz="1600" b="1" dirty="0">
              <a:solidFill>
                <a:schemeClr val="tx1">
                  <a:lumMod val="75000"/>
                  <a:lumOff val="25000"/>
                </a:schemeClr>
              </a:solidFill>
            </a:endParaRPr>
          </a:p>
        </p:txBody>
      </p:sp>
      <p:sp>
        <p:nvSpPr>
          <p:cNvPr id="19" name="TextBox 18"/>
          <p:cNvSpPr txBox="1"/>
          <p:nvPr/>
        </p:nvSpPr>
        <p:spPr>
          <a:xfrm>
            <a:off x="228600" y="5029200"/>
            <a:ext cx="2286000" cy="461665"/>
          </a:xfrm>
          <a:prstGeom prst="rect">
            <a:avLst/>
          </a:prstGeom>
          <a:noFill/>
        </p:spPr>
        <p:txBody>
          <a:bodyPr wrap="square" rtlCol="0">
            <a:spAutoFit/>
          </a:bodyPr>
          <a:lstStyle/>
          <a:p>
            <a:pPr algn="ctr"/>
            <a:r>
              <a:rPr lang="en-US" sz="2400" b="1" dirty="0" smtClean="0">
                <a:solidFill>
                  <a:schemeClr val="tx2">
                    <a:lumMod val="75000"/>
                  </a:schemeClr>
                </a:solidFill>
              </a:rPr>
              <a:t>Inference</a:t>
            </a:r>
            <a:endParaRPr lang="en-US" sz="2400" b="1" dirty="0">
              <a:solidFill>
                <a:schemeClr val="tx2">
                  <a:lumMod val="75000"/>
                </a:schemeClr>
              </a:solidFill>
            </a:endParaRPr>
          </a:p>
        </p:txBody>
      </p:sp>
      <p:sp>
        <p:nvSpPr>
          <p:cNvPr id="22" name="TextBox 21"/>
          <p:cNvSpPr txBox="1"/>
          <p:nvPr/>
        </p:nvSpPr>
        <p:spPr>
          <a:xfrm>
            <a:off x="6629400" y="5029200"/>
            <a:ext cx="2286000" cy="461665"/>
          </a:xfrm>
          <a:prstGeom prst="rect">
            <a:avLst/>
          </a:prstGeom>
          <a:noFill/>
        </p:spPr>
        <p:txBody>
          <a:bodyPr wrap="square" rtlCol="0">
            <a:spAutoFit/>
          </a:bodyPr>
          <a:lstStyle/>
          <a:p>
            <a:pPr algn="ctr"/>
            <a:r>
              <a:rPr lang="en-US" sz="2400" b="1" dirty="0" smtClean="0">
                <a:solidFill>
                  <a:schemeClr val="tx2">
                    <a:lumMod val="75000"/>
                  </a:schemeClr>
                </a:solidFill>
              </a:rPr>
              <a:t>Perception</a:t>
            </a:r>
            <a:endParaRPr lang="en-US" sz="2400" b="1" dirty="0">
              <a:solidFill>
                <a:schemeClr val="tx2">
                  <a:lumMod val="75000"/>
                </a:schemeClr>
              </a:solidFill>
            </a:endParaRPr>
          </a:p>
        </p:txBody>
      </p:sp>
      <p:sp>
        <p:nvSpPr>
          <p:cNvPr id="23" name="TextBox 22"/>
          <p:cNvSpPr txBox="1"/>
          <p:nvPr/>
        </p:nvSpPr>
        <p:spPr>
          <a:xfrm>
            <a:off x="3276600" y="2819400"/>
            <a:ext cx="2286000" cy="461665"/>
          </a:xfrm>
          <a:prstGeom prst="rect">
            <a:avLst/>
          </a:prstGeom>
          <a:noFill/>
        </p:spPr>
        <p:txBody>
          <a:bodyPr wrap="square" rtlCol="0">
            <a:spAutoFit/>
          </a:bodyPr>
          <a:lstStyle/>
          <a:p>
            <a:pPr algn="ctr"/>
            <a:r>
              <a:rPr lang="en-US" sz="2400" b="1" dirty="0" smtClean="0">
                <a:solidFill>
                  <a:schemeClr val="tx2">
                    <a:lumMod val="75000"/>
                  </a:schemeClr>
                </a:solidFill>
              </a:rPr>
              <a:t>Opinion</a:t>
            </a:r>
            <a:endParaRPr lang="en-US" sz="2400" b="1"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1</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buNone/>
            </a:pPr>
            <a:r>
              <a:rPr lang="en-US" dirty="0" smtClean="0"/>
              <a:t>Infer world views from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53</a:t>
            </a:fld>
            <a:endParaRPr lang="en-US" dirty="0"/>
          </a:p>
        </p:txBody>
      </p:sp>
      <p:sp>
        <p:nvSpPr>
          <p:cNvPr id="5" name="TextBox 4"/>
          <p:cNvSpPr txBox="1"/>
          <p:nvPr/>
        </p:nvSpPr>
        <p:spPr>
          <a:xfrm>
            <a:off x="685800" y="1676400"/>
            <a:ext cx="5867400" cy="461665"/>
          </a:xfrm>
          <a:prstGeom prst="rect">
            <a:avLst/>
          </a:prstGeom>
          <a:noFill/>
        </p:spPr>
        <p:txBody>
          <a:bodyPr wrap="square" rtlCol="0">
            <a:spAutoFit/>
          </a:bodyPr>
          <a:lstStyle/>
          <a:p>
            <a:r>
              <a:rPr lang="en-US" sz="2400" b="1" dirty="0" smtClean="0"/>
              <a:t>Profile Information   =    Features </a:t>
            </a:r>
            <a:endParaRPr lang="en-US" sz="2400" b="1" dirty="0"/>
          </a:p>
        </p:txBody>
      </p:sp>
      <p:sp>
        <p:nvSpPr>
          <p:cNvPr id="6" name="TextBox 5"/>
          <p:cNvSpPr txBox="1"/>
          <p:nvPr/>
        </p:nvSpPr>
        <p:spPr>
          <a:xfrm>
            <a:off x="914400" y="4872335"/>
            <a:ext cx="5867400" cy="461665"/>
          </a:xfrm>
          <a:prstGeom prst="rect">
            <a:avLst/>
          </a:prstGeom>
          <a:noFill/>
        </p:spPr>
        <p:txBody>
          <a:bodyPr wrap="square" rtlCol="0">
            <a:spAutoFit/>
          </a:bodyPr>
          <a:lstStyle/>
          <a:p>
            <a:r>
              <a:rPr lang="en-US" sz="2400" b="1" dirty="0" smtClean="0"/>
              <a:t>World Views   =    Labels</a:t>
            </a:r>
            <a:endParaRPr lang="en-US" sz="2400" b="1" dirty="0"/>
          </a:p>
        </p:txBody>
      </p:sp>
      <p:sp>
        <p:nvSpPr>
          <p:cNvPr id="7" name="TextBox 6"/>
          <p:cNvSpPr txBox="1"/>
          <p:nvPr/>
        </p:nvSpPr>
        <p:spPr>
          <a:xfrm>
            <a:off x="762000" y="3200400"/>
            <a:ext cx="2743200" cy="461665"/>
          </a:xfrm>
          <a:prstGeom prst="rect">
            <a:avLst/>
          </a:prstGeom>
          <a:noFill/>
          <a:ln>
            <a:solidFill>
              <a:schemeClr val="bg1">
                <a:lumMod val="65000"/>
              </a:schemeClr>
            </a:solidFill>
          </a:ln>
        </p:spPr>
        <p:txBody>
          <a:bodyPr wrap="square" rtlCol="0">
            <a:spAutoFit/>
          </a:bodyPr>
          <a:lstStyle/>
          <a:p>
            <a:pPr algn="ctr"/>
            <a:r>
              <a:rPr lang="en-US" sz="2400" dirty="0" smtClean="0"/>
              <a:t>Learning Algorithm</a:t>
            </a:r>
            <a:endParaRPr lang="en-US" sz="2400" dirty="0"/>
          </a:p>
        </p:txBody>
      </p:sp>
      <p:cxnSp>
        <p:nvCxnSpPr>
          <p:cNvPr id="8" name="Straight Arrow Connector 7"/>
          <p:cNvCxnSpPr/>
          <p:nvPr/>
        </p:nvCxnSpPr>
        <p:spPr>
          <a:xfrm>
            <a:off x="2209800" y="22098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209800" y="38100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657600" y="3429000"/>
            <a:ext cx="2209800" cy="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400800" y="3200400"/>
            <a:ext cx="1524000" cy="461665"/>
          </a:xfrm>
          <a:prstGeom prst="rect">
            <a:avLst/>
          </a:prstGeom>
          <a:noFill/>
          <a:ln>
            <a:solidFill>
              <a:schemeClr val="bg1">
                <a:lumMod val="65000"/>
              </a:schemeClr>
            </a:solidFill>
          </a:ln>
        </p:spPr>
        <p:txBody>
          <a:bodyPr wrap="square" rtlCol="0">
            <a:spAutoFit/>
          </a:bodyPr>
          <a:lstStyle/>
          <a:p>
            <a:pPr algn="ctr"/>
            <a:r>
              <a:rPr lang="en-US" sz="2400" dirty="0" smtClean="0"/>
              <a:t>Classifier</a:t>
            </a:r>
            <a:endParaRPr lang="en-US" sz="2400" dirty="0"/>
          </a:p>
        </p:txBody>
      </p:sp>
      <p:cxnSp>
        <p:nvCxnSpPr>
          <p:cNvPr id="15" name="Straight Arrow Connector 14"/>
          <p:cNvCxnSpPr/>
          <p:nvPr/>
        </p:nvCxnSpPr>
        <p:spPr>
          <a:xfrm>
            <a:off x="7239000" y="22098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239000" y="38100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867400" y="1676400"/>
            <a:ext cx="2895600" cy="457200"/>
          </a:xfrm>
          <a:prstGeom prst="rect">
            <a:avLst/>
          </a:prstGeom>
          <a:noFill/>
        </p:spPr>
        <p:txBody>
          <a:bodyPr wrap="square" rtlCol="0">
            <a:spAutoFit/>
          </a:bodyPr>
          <a:lstStyle/>
          <a:p>
            <a:r>
              <a:rPr lang="en-US" sz="2400" b="1" dirty="0" smtClean="0"/>
              <a:t>Profile Information</a:t>
            </a:r>
            <a:endParaRPr lang="en-US" sz="2400" b="1" dirty="0"/>
          </a:p>
        </p:txBody>
      </p:sp>
      <p:sp>
        <p:nvSpPr>
          <p:cNvPr id="18" name="TextBox 17"/>
          <p:cNvSpPr txBox="1"/>
          <p:nvPr/>
        </p:nvSpPr>
        <p:spPr>
          <a:xfrm>
            <a:off x="6324600" y="4876800"/>
            <a:ext cx="2057400" cy="457200"/>
          </a:xfrm>
          <a:prstGeom prst="rect">
            <a:avLst/>
          </a:prstGeom>
          <a:noFill/>
        </p:spPr>
        <p:txBody>
          <a:bodyPr wrap="square" rtlCol="0">
            <a:spAutoFit/>
          </a:bodyPr>
          <a:lstStyle/>
          <a:p>
            <a:pPr algn="ctr"/>
            <a:r>
              <a:rPr lang="en-US" sz="2400" b="1" dirty="0" smtClean="0"/>
              <a:t>World Views</a:t>
            </a:r>
            <a:endParaRPr lang="en-US" sz="24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Features</a:t>
            </a:r>
            <a:endParaRPr lang="en-US" dirty="0"/>
          </a:p>
        </p:txBody>
      </p:sp>
      <p:sp>
        <p:nvSpPr>
          <p:cNvPr id="3" name="Content Placeholder 2"/>
          <p:cNvSpPr>
            <a:spLocks noGrp="1"/>
          </p:cNvSpPr>
          <p:nvPr>
            <p:ph idx="1"/>
          </p:nvPr>
        </p:nvSpPr>
        <p:spPr/>
        <p:txBody>
          <a:bodyPr/>
          <a:lstStyle/>
          <a:p>
            <a:r>
              <a:rPr lang="en-US" dirty="0" smtClean="0"/>
              <a:t>How can online profiles of authors reveal their opinions?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54</a:t>
            </a:fld>
            <a:endParaRPr lang="en-US" dirty="0"/>
          </a:p>
        </p:txBody>
      </p:sp>
      <p:pic>
        <p:nvPicPr>
          <p:cNvPr id="5" name="Picture 4"/>
          <p:cNvPicPr/>
          <p:nvPr/>
        </p:nvPicPr>
        <p:blipFill>
          <a:blip r:embed="rId3" cstate="print"/>
          <a:srcRect/>
          <a:stretch>
            <a:fillRect/>
          </a:stretch>
        </p:blipFill>
        <p:spPr bwMode="auto">
          <a:xfrm>
            <a:off x="2057400" y="2743200"/>
            <a:ext cx="5029200" cy="3429000"/>
          </a:xfrm>
          <a:prstGeom prst="rect">
            <a:avLst/>
          </a:prstGeom>
          <a:noFill/>
          <a:ln w="9525">
            <a:noFill/>
            <a:miter lim="800000"/>
            <a:headEnd/>
            <a:tailEnd/>
          </a:ln>
        </p:spPr>
      </p:pic>
      <p:sp>
        <p:nvSpPr>
          <p:cNvPr id="6" name="TextBox 5"/>
          <p:cNvSpPr txBox="1"/>
          <p:nvPr/>
        </p:nvSpPr>
        <p:spPr>
          <a:xfrm>
            <a:off x="1295400" y="6350169"/>
            <a:ext cx="6934200" cy="507831"/>
          </a:xfrm>
          <a:prstGeom prst="rect">
            <a:avLst/>
          </a:prstGeom>
          <a:noFill/>
        </p:spPr>
        <p:txBody>
          <a:bodyPr wrap="square" rtlCol="0">
            <a:spAutoFit/>
          </a:bodyPr>
          <a:lstStyle/>
          <a:p>
            <a:pPr lvl="0" hangingPunct="0"/>
            <a:r>
              <a:rPr lang="en-US" sz="900" dirty="0" err="1"/>
              <a:t>Kahan</a:t>
            </a:r>
            <a:r>
              <a:rPr lang="en-US" sz="900" dirty="0"/>
              <a:t> D, </a:t>
            </a:r>
            <a:r>
              <a:rPr lang="en-US" sz="900" dirty="0" err="1"/>
              <a:t>Braman</a:t>
            </a:r>
            <a:r>
              <a:rPr lang="en-US" sz="900" dirty="0"/>
              <a:t> D, </a:t>
            </a:r>
            <a:r>
              <a:rPr lang="en-US" sz="900" dirty="0" err="1"/>
              <a:t>Slovic</a:t>
            </a:r>
            <a:r>
              <a:rPr lang="en-US" sz="900" dirty="0"/>
              <a:t> P, </a:t>
            </a:r>
            <a:r>
              <a:rPr lang="en-US" sz="900" dirty="0" err="1"/>
              <a:t>Gastil</a:t>
            </a:r>
            <a:r>
              <a:rPr lang="en-US" sz="900" dirty="0"/>
              <a:t> J, Cohen G, The Second National Risk and Culture Study: Making Sense of - and Making Progress In - The American Culture War of Fact (Oct 07).  Yale Law School, Public Law Working Paper No. 154; Harvard Law School Program on Risk Regulation Research Paper No. 08-26.</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Selecting Features</a:t>
            </a:r>
            <a:endParaRPr lang="en-US" dirty="0"/>
          </a:p>
        </p:txBody>
      </p:sp>
      <p:sp>
        <p:nvSpPr>
          <p:cNvPr id="3" name="Content Placeholder 2"/>
          <p:cNvSpPr>
            <a:spLocks noGrp="1"/>
          </p:cNvSpPr>
          <p:nvPr>
            <p:ph idx="1"/>
          </p:nvPr>
        </p:nvSpPr>
        <p:spPr/>
        <p:txBody>
          <a:bodyPr/>
          <a:lstStyle/>
          <a:p>
            <a:r>
              <a:rPr lang="en-US" dirty="0" smtClean="0"/>
              <a:t>How can online profiles of authors reveal their opinions?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55</a:t>
            </a:fld>
            <a:endParaRPr lang="en-US" dirty="0"/>
          </a:p>
        </p:txBody>
      </p:sp>
      <p:pic>
        <p:nvPicPr>
          <p:cNvPr id="5" name="Picture 4"/>
          <p:cNvPicPr/>
          <p:nvPr/>
        </p:nvPicPr>
        <p:blipFill>
          <a:blip r:embed="rId3" cstate="print"/>
          <a:srcRect/>
          <a:stretch>
            <a:fillRect/>
          </a:stretch>
        </p:blipFill>
        <p:spPr bwMode="auto">
          <a:xfrm>
            <a:off x="2057400" y="2743200"/>
            <a:ext cx="5029200" cy="3429000"/>
          </a:xfrm>
          <a:prstGeom prst="rect">
            <a:avLst/>
          </a:prstGeom>
          <a:noFill/>
          <a:ln w="9525">
            <a:noFill/>
            <a:miter lim="800000"/>
            <a:headEnd/>
            <a:tailEnd/>
          </a:ln>
        </p:spPr>
      </p:pic>
      <p:sp>
        <p:nvSpPr>
          <p:cNvPr id="6" name="TextBox 5"/>
          <p:cNvSpPr txBox="1"/>
          <p:nvPr/>
        </p:nvSpPr>
        <p:spPr>
          <a:xfrm>
            <a:off x="1295400" y="6350169"/>
            <a:ext cx="6934200" cy="507831"/>
          </a:xfrm>
          <a:prstGeom prst="rect">
            <a:avLst/>
          </a:prstGeom>
          <a:noFill/>
        </p:spPr>
        <p:txBody>
          <a:bodyPr wrap="square" rtlCol="0">
            <a:spAutoFit/>
          </a:bodyPr>
          <a:lstStyle/>
          <a:p>
            <a:pPr lvl="0" hangingPunct="0"/>
            <a:r>
              <a:rPr lang="en-US" sz="900" dirty="0" err="1"/>
              <a:t>Kahan</a:t>
            </a:r>
            <a:r>
              <a:rPr lang="en-US" sz="900" dirty="0"/>
              <a:t> D, </a:t>
            </a:r>
            <a:r>
              <a:rPr lang="en-US" sz="900" dirty="0" err="1"/>
              <a:t>Braman</a:t>
            </a:r>
            <a:r>
              <a:rPr lang="en-US" sz="900" dirty="0"/>
              <a:t> D, </a:t>
            </a:r>
            <a:r>
              <a:rPr lang="en-US" sz="900" dirty="0" err="1"/>
              <a:t>Slovic</a:t>
            </a:r>
            <a:r>
              <a:rPr lang="en-US" sz="900" dirty="0"/>
              <a:t> P, </a:t>
            </a:r>
            <a:r>
              <a:rPr lang="en-US" sz="900" dirty="0" err="1"/>
              <a:t>Gastil</a:t>
            </a:r>
            <a:r>
              <a:rPr lang="en-US" sz="900" dirty="0"/>
              <a:t> J, Cohen G, The Second National Risk and Culture Study: Making Sense of - and Making Progress In - The American Culture War of Fact (Oct 07).  Yale Law School, Public Law Working Paper No. 154; Harvard Law School Program on Risk Regulation Research Paper No. 08-26.</a:t>
            </a:r>
          </a:p>
        </p:txBody>
      </p:sp>
      <p:sp>
        <p:nvSpPr>
          <p:cNvPr id="7" name="Oval 6"/>
          <p:cNvSpPr/>
          <p:nvPr/>
        </p:nvSpPr>
        <p:spPr>
          <a:xfrm rot="2405513">
            <a:off x="2588940" y="4117047"/>
            <a:ext cx="3696609" cy="396474"/>
          </a:xfrm>
          <a:prstGeom prst="ellipse">
            <a:avLst/>
          </a:prstGeom>
          <a:solidFill>
            <a:schemeClr val="accent2">
              <a:lumMod val="20000"/>
              <a:lumOff val="80000"/>
              <a:alpha val="2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19812476">
            <a:off x="2749812" y="4244937"/>
            <a:ext cx="3696609" cy="396474"/>
          </a:xfrm>
          <a:prstGeom prst="ellipse">
            <a:avLst/>
          </a:prstGeom>
          <a:solidFill>
            <a:schemeClr val="accent2">
              <a:lumMod val="20000"/>
              <a:lumOff val="80000"/>
              <a:alpha val="2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 Profile</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56</a:t>
            </a:fld>
            <a:endParaRPr lang="en-US" dirty="0"/>
          </a:p>
        </p:txBody>
      </p:sp>
      <p:pic>
        <p:nvPicPr>
          <p:cNvPr id="5" name="Picture 7" descr="C:\Users\elena\Desktop\presentation\profile3.jpg"/>
          <p:cNvPicPr>
            <a:picLocks noChangeAspect="1" noChangeArrowheads="1"/>
          </p:cNvPicPr>
          <p:nvPr/>
        </p:nvPicPr>
        <p:blipFill>
          <a:blip r:embed="rId2" cstate="print">
            <a:grayscl/>
            <a:lum bright="40000"/>
          </a:blip>
          <a:srcRect/>
          <a:stretch>
            <a:fillRect/>
          </a:stretch>
        </p:blipFill>
        <p:spPr bwMode="auto">
          <a:xfrm>
            <a:off x="1447800" y="2895600"/>
            <a:ext cx="1676400" cy="1729498"/>
          </a:xfrm>
          <a:prstGeom prst="rect">
            <a:avLst/>
          </a:prstGeom>
          <a:noFill/>
        </p:spPr>
      </p:pic>
      <p:sp>
        <p:nvSpPr>
          <p:cNvPr id="6" name="TextBox 5"/>
          <p:cNvSpPr txBox="1"/>
          <p:nvPr/>
        </p:nvSpPr>
        <p:spPr>
          <a:xfrm>
            <a:off x="3657600" y="3124200"/>
            <a:ext cx="1295400" cy="1446550"/>
          </a:xfrm>
          <a:prstGeom prst="rect">
            <a:avLst/>
          </a:prstGeom>
          <a:noFill/>
        </p:spPr>
        <p:txBody>
          <a:bodyPr wrap="square" rtlCol="0">
            <a:spAutoFit/>
          </a:bodyPr>
          <a:lstStyle/>
          <a:p>
            <a:r>
              <a:rPr lang="en-US" sz="8800" b="1" dirty="0" smtClean="0"/>
              <a:t>=</a:t>
            </a:r>
            <a:endParaRPr lang="en-US" sz="8800" b="1" dirty="0"/>
          </a:p>
        </p:txBody>
      </p:sp>
      <p:sp>
        <p:nvSpPr>
          <p:cNvPr id="7" name="TextBox 6"/>
          <p:cNvSpPr txBox="1"/>
          <p:nvPr/>
        </p:nvSpPr>
        <p:spPr>
          <a:xfrm>
            <a:off x="4953000" y="3581400"/>
            <a:ext cx="3810000" cy="584775"/>
          </a:xfrm>
          <a:prstGeom prst="rect">
            <a:avLst/>
          </a:prstGeom>
          <a:noFill/>
        </p:spPr>
        <p:txBody>
          <a:bodyPr wrap="square" rtlCol="0">
            <a:spAutoFit/>
          </a:bodyPr>
          <a:lstStyle/>
          <a:p>
            <a:r>
              <a:rPr lang="en-US" sz="3200" b="1" dirty="0" smtClean="0"/>
              <a:t>Charity Donations</a:t>
            </a:r>
            <a:endParaRPr lang="en-US" sz="32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 – Feature Selection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GUNCONTROL/ GUNOWNER</a:t>
            </a:r>
          </a:p>
          <a:p>
            <a:r>
              <a:rPr lang="en-US" dirty="0" smtClean="0"/>
              <a:t>NUCLEAR</a:t>
            </a:r>
          </a:p>
          <a:p>
            <a:r>
              <a:rPr lang="en-US" dirty="0" smtClean="0"/>
              <a:t>CLIMATE</a:t>
            </a:r>
          </a:p>
          <a:p>
            <a:endParaRPr lang="en-US" dirty="0" smtClean="0"/>
          </a:p>
          <a:p>
            <a:r>
              <a:rPr lang="en-US" dirty="0" smtClean="0"/>
              <a:t>PROCHOICE (pro life)</a:t>
            </a:r>
          </a:p>
          <a:p>
            <a:r>
              <a:rPr lang="en-US" dirty="0" smtClean="0"/>
              <a:t>MARIJUANA / MARIJUANAMEDICAL/DRUGDISTRIBUTION</a:t>
            </a:r>
          </a:p>
          <a:p>
            <a:endParaRPr lang="en-US" dirty="0" smtClean="0"/>
          </a:p>
          <a:p>
            <a:r>
              <a:rPr lang="en-US" dirty="0" smtClean="0"/>
              <a:t>GENTICALLY (modified foods)</a:t>
            </a:r>
          </a:p>
          <a:p>
            <a:r>
              <a:rPr lang="en-US" dirty="0" smtClean="0"/>
              <a:t>INTERNET</a:t>
            </a:r>
          </a:p>
          <a:p>
            <a:r>
              <a:rPr lang="en-US" dirty="0" smtClean="0"/>
              <a:t>GAYMARRIAGE</a:t>
            </a:r>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58</a:t>
            </a:fld>
            <a:endParaRPr lang="en-US" dirty="0"/>
          </a:p>
        </p:txBody>
      </p:sp>
      <p:graphicFrame>
        <p:nvGraphicFramePr>
          <p:cNvPr id="5" name="Content Placeholder 4"/>
          <p:cNvGraphicFramePr>
            <a:graphicFrameLocks/>
          </p:cNvGraphicFramePr>
          <p:nvPr/>
        </p:nvGraphicFramePr>
        <p:xfrm>
          <a:off x="762000" y="762000"/>
          <a:ext cx="7696200" cy="5606649"/>
        </p:xfrm>
        <a:graphic>
          <a:graphicData uri="http://schemas.openxmlformats.org/drawingml/2006/table">
            <a:tbl>
              <a:tblPr/>
              <a:tblGrid>
                <a:gridCol w="1845896"/>
                <a:gridCol w="2680680"/>
                <a:gridCol w="157282"/>
                <a:gridCol w="2251017"/>
                <a:gridCol w="761325"/>
              </a:tblGrid>
              <a:tr h="1104989">
                <a:tc>
                  <a:txBody>
                    <a:bodyPr/>
                    <a:lstStyle/>
                    <a:p>
                      <a:pPr marL="0" marR="0" fontAlgn="t">
                        <a:spcBef>
                          <a:spcPts val="0"/>
                        </a:spcBef>
                        <a:spcAft>
                          <a:spcPts val="0"/>
                        </a:spcAft>
                      </a:pPr>
                      <a:r>
                        <a:rPr lang="en-US" sz="1600" dirty="0">
                          <a:latin typeface="Calibri"/>
                        </a:rPr>
                        <a:t>Topic</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Charity 1</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Level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Charity 2</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Level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900245">
                <a:tc>
                  <a:txBody>
                    <a:bodyPr/>
                    <a:lstStyle/>
                    <a:p>
                      <a:pPr marL="0" marR="0" fontAlgn="t">
                        <a:spcBef>
                          <a:spcPts val="0"/>
                        </a:spcBef>
                        <a:spcAft>
                          <a:spcPts val="0"/>
                        </a:spcAft>
                      </a:pPr>
                      <a:r>
                        <a:rPr lang="en-US" sz="1600">
                          <a:latin typeface="Calibri"/>
                        </a:rPr>
                        <a:t>Climate Change   </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The Lies about Climate Change</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strike="sngStrike">
                          <a:latin typeface="Calibri"/>
                        </a:rPr>
                        <a:t>Stop Climate Chaos</a:t>
                      </a:r>
                      <a:r>
                        <a:rPr lang="en-US" sz="1600">
                          <a:latin typeface="Calibri"/>
                        </a:rPr>
                        <a:t>/ </a:t>
                      </a:r>
                    </a:p>
                    <a:p>
                      <a:pPr marL="0" marR="0" fontAlgn="t">
                        <a:spcBef>
                          <a:spcPts val="0"/>
                        </a:spcBef>
                        <a:spcAft>
                          <a:spcPts val="0"/>
                        </a:spcAft>
                      </a:pPr>
                      <a:r>
                        <a:rPr lang="en-US" sz="1600">
                          <a:latin typeface="Calibri"/>
                        </a:rPr>
                        <a:t>Global Foundation for a Green Lifestyle </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50175">
                <a:tc>
                  <a:txBody>
                    <a:bodyPr/>
                    <a:lstStyle/>
                    <a:p>
                      <a:pPr marL="0" marR="0" fontAlgn="t">
                        <a:spcBef>
                          <a:spcPts val="0"/>
                        </a:spcBef>
                        <a:spcAft>
                          <a:spcPts val="0"/>
                        </a:spcAft>
                      </a:pPr>
                      <a:r>
                        <a:rPr lang="en-US" sz="1600" dirty="0">
                          <a:latin typeface="Calibri"/>
                        </a:rPr>
                        <a:t>Nuclear Power </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Renewable Energy Foundation</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 The Age of Nuclear Energy</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50598">
                <a:tc>
                  <a:txBody>
                    <a:bodyPr/>
                    <a:lstStyle/>
                    <a:p>
                      <a:pPr marL="0" marR="0" fontAlgn="t">
                        <a:spcBef>
                          <a:spcPts val="0"/>
                        </a:spcBef>
                        <a:spcAft>
                          <a:spcPts val="0"/>
                        </a:spcAft>
                      </a:pPr>
                      <a:r>
                        <a:rPr lang="en-US" sz="1600" dirty="0">
                          <a:latin typeface="Calibri"/>
                        </a:rPr>
                        <a:t>Having the Pro Choice </a:t>
                      </a:r>
                      <a:r>
                        <a:rPr lang="en-US" sz="1600" dirty="0" err="1" smtClean="0">
                          <a:latin typeface="Calibri"/>
                        </a:rPr>
                        <a:t>rigt</a:t>
                      </a:r>
                      <a:r>
                        <a:rPr lang="en-US" sz="1600" dirty="0" smtClean="0">
                          <a:latin typeface="Calibri"/>
                        </a:rPr>
                        <a:t> </a:t>
                      </a:r>
                      <a:endParaRPr lang="en-US" sz="1600" dirty="0">
                        <a:latin typeface="Calibri"/>
                      </a:endParaRP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Pro Choice Action Group</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Pro Life Charity</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400949">
                <a:tc>
                  <a:txBody>
                    <a:bodyPr/>
                    <a:lstStyle/>
                    <a:p>
                      <a:pPr marL="0" marR="0" fontAlgn="t">
                        <a:spcBef>
                          <a:spcPts val="0"/>
                        </a:spcBef>
                        <a:spcAft>
                          <a:spcPts val="0"/>
                        </a:spcAft>
                      </a:pPr>
                      <a:r>
                        <a:rPr lang="en-US" sz="1600">
                          <a:latin typeface="Calibri"/>
                        </a:rPr>
                        <a:t>Having the Pro Life right </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Pro Choice Action Group</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Pro Life Charity</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650598">
                <a:tc>
                  <a:txBody>
                    <a:bodyPr/>
                    <a:lstStyle/>
                    <a:p>
                      <a:pPr marL="0" marR="0" fontAlgn="t">
                        <a:spcBef>
                          <a:spcPts val="0"/>
                        </a:spcBef>
                        <a:spcAft>
                          <a:spcPts val="0"/>
                        </a:spcAft>
                      </a:pPr>
                      <a:r>
                        <a:rPr lang="en-US" sz="1600">
                          <a:latin typeface="Calibri"/>
                        </a:rPr>
                        <a:t>Legalization of marijuana use </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Towards Reforming Marijuana Laws</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Speaking Out Against the Legalization</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900245">
                <a:tc>
                  <a:txBody>
                    <a:bodyPr/>
                    <a:lstStyle/>
                    <a:p>
                      <a:pPr marL="0" marR="0" fontAlgn="t">
                        <a:spcBef>
                          <a:spcPts val="0"/>
                        </a:spcBef>
                        <a:spcAft>
                          <a:spcPts val="0"/>
                        </a:spcAft>
                      </a:pPr>
                      <a:r>
                        <a:rPr lang="en-US" sz="1600" dirty="0">
                          <a:latin typeface="Calibri"/>
                        </a:rPr>
                        <a:t>Legalization of marijuana use for medical use</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Organization for the Legalization of Medical Marijuana</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latin typeface="Calibri"/>
                        </a:rPr>
                        <a:t>L</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Organization for Finding Alternative  Medication Solutions</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latin typeface="Calibri"/>
                        </a:rPr>
                        <a:t>H</a:t>
                      </a:r>
                    </a:p>
                  </a:txBody>
                  <a:tcPr marL="36977" marR="36977" marT="36977" marB="3697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 would donate to the following drugs related charity:</a:t>
            </a:r>
          </a:p>
          <a:p>
            <a:pPr lvl="1"/>
            <a:r>
              <a:rPr lang="en-US" dirty="0" smtClean="0"/>
              <a:t>Towards Reforming Marijuana Laws </a:t>
            </a:r>
          </a:p>
          <a:p>
            <a:pPr lvl="1"/>
            <a:r>
              <a:rPr lang="en-US" dirty="0" smtClean="0"/>
              <a:t>Speaking Out Against the Legalization</a:t>
            </a:r>
          </a:p>
          <a:p>
            <a:pPr lvl="1"/>
            <a:endParaRPr lang="en-US" dirty="0" smtClean="0"/>
          </a:p>
          <a:p>
            <a:r>
              <a:rPr lang="en-US" dirty="0" smtClean="0"/>
              <a:t>Similar:</a:t>
            </a:r>
          </a:p>
          <a:p>
            <a:pPr lvl="1"/>
            <a:r>
              <a:rPr lang="en-US" dirty="0" smtClean="0"/>
              <a:t>Pro Choice Action Group / Pro Life Charity</a:t>
            </a:r>
          </a:p>
          <a:p>
            <a:pPr lvl="1"/>
            <a:r>
              <a:rPr lang="en-US" dirty="0" smtClean="0"/>
              <a:t>Organization for the Supervision of Gun Ownership / Organization Against the Control of Guns by Governments </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Individual Profiles are Important for News Delivery</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4" name="Slide Number Placeholder 3"/>
          <p:cNvSpPr>
            <a:spLocks noGrp="1"/>
          </p:cNvSpPr>
          <p:nvPr>
            <p:ph type="sldNum" sz="quarter" idx="12"/>
          </p:nvPr>
        </p:nvSpPr>
        <p:spPr>
          <a:xfrm>
            <a:off x="6553200" y="6356350"/>
            <a:ext cx="2133600" cy="365125"/>
          </a:xfrm>
        </p:spPr>
        <p:txBody>
          <a:bodyPr/>
          <a:lstStyle/>
          <a:p>
            <a:fld id="{AAE35318-1CD5-4E7D-9274-929C94EB91B7}" type="slidenum">
              <a:rPr lang="en-US" smtClean="0"/>
              <a:pPr/>
              <a:t>60</a:t>
            </a:fld>
            <a:endParaRPr lang="en-US" dirty="0"/>
          </a:p>
        </p:txBody>
      </p:sp>
      <p:sp>
        <p:nvSpPr>
          <p:cNvPr id="9" name="TextBox 8"/>
          <p:cNvSpPr txBox="1"/>
          <p:nvPr/>
        </p:nvSpPr>
        <p:spPr>
          <a:xfrm>
            <a:off x="609600" y="3429000"/>
            <a:ext cx="3810000" cy="830997"/>
          </a:xfrm>
          <a:prstGeom prst="rect">
            <a:avLst/>
          </a:prstGeom>
          <a:noFill/>
        </p:spPr>
        <p:txBody>
          <a:bodyPr wrap="square" rtlCol="0">
            <a:spAutoFit/>
          </a:bodyPr>
          <a:lstStyle/>
          <a:p>
            <a:pPr algn="ctr"/>
            <a:r>
              <a:rPr lang="en-US" sz="2400" dirty="0" smtClean="0"/>
              <a:t>Charity Donations</a:t>
            </a:r>
          </a:p>
          <a:p>
            <a:pPr algn="ctr"/>
            <a:r>
              <a:rPr lang="en-US" sz="2400" dirty="0" smtClean="0"/>
              <a:t>Survey</a:t>
            </a:r>
            <a:endParaRPr lang="en-US" sz="2400" dirty="0"/>
          </a:p>
        </p:txBody>
      </p:sp>
      <p:grpSp>
        <p:nvGrpSpPr>
          <p:cNvPr id="10" name="Group 9"/>
          <p:cNvGrpSpPr/>
          <p:nvPr/>
        </p:nvGrpSpPr>
        <p:grpSpPr>
          <a:xfrm>
            <a:off x="4800600" y="3429000"/>
            <a:ext cx="3428999" cy="1371602"/>
            <a:chOff x="2079171" y="4137102"/>
            <a:chExt cx="2842128" cy="2231734"/>
          </a:xfrm>
        </p:grpSpPr>
        <p:pic>
          <p:nvPicPr>
            <p:cNvPr id="11" name="Picture 3"/>
            <p:cNvPicPr>
              <a:picLocks noChangeAspect="1" noChangeArrowheads="1"/>
            </p:cNvPicPr>
            <p:nvPr/>
          </p:nvPicPr>
          <p:blipFill>
            <a:blip r:embed="rId3" cstate="print"/>
            <a:srcRect/>
            <a:stretch>
              <a:fillRect/>
            </a:stretch>
          </p:blipFill>
          <p:spPr bwMode="auto">
            <a:xfrm flipV="1">
              <a:off x="3041547" y="5093562"/>
              <a:ext cx="1879752" cy="1275274"/>
            </a:xfrm>
            <a:prstGeom prst="rect">
              <a:avLst/>
            </a:prstGeom>
            <a:noFill/>
            <a:ln w="9525">
              <a:noFill/>
              <a:miter lim="800000"/>
              <a:headEnd/>
              <a:tailEnd/>
            </a:ln>
          </p:spPr>
        </p:pic>
        <p:sp>
          <p:nvSpPr>
            <p:cNvPr id="12" name="TextBox 11"/>
            <p:cNvSpPr txBox="1"/>
            <p:nvPr/>
          </p:nvSpPr>
          <p:spPr>
            <a:xfrm>
              <a:off x="2079171" y="4137102"/>
              <a:ext cx="2778970" cy="743912"/>
            </a:xfrm>
            <a:prstGeom prst="rect">
              <a:avLst/>
            </a:prstGeom>
            <a:noFill/>
          </p:spPr>
          <p:txBody>
            <a:bodyPr wrap="square" rtlCol="0">
              <a:spAutoFit/>
            </a:bodyPr>
            <a:lstStyle/>
            <a:p>
              <a:r>
                <a:rPr lang="en-US" sz="2400" dirty="0" smtClean="0"/>
                <a:t>      Survey World Views</a:t>
              </a:r>
              <a:endParaRPr lang="en-US" sz="2400" dirty="0"/>
            </a:p>
          </p:txBody>
        </p:sp>
      </p:grpSp>
      <p:cxnSp>
        <p:nvCxnSpPr>
          <p:cNvPr id="17" name="Straight Arrow Connector 16"/>
          <p:cNvCxnSpPr/>
          <p:nvPr/>
        </p:nvCxnSpPr>
        <p:spPr>
          <a:xfrm>
            <a:off x="2209800" y="24384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04800" y="1600200"/>
            <a:ext cx="3810000" cy="584775"/>
          </a:xfrm>
          <a:prstGeom prst="rect">
            <a:avLst/>
          </a:prstGeom>
          <a:noFill/>
        </p:spPr>
        <p:txBody>
          <a:bodyPr wrap="square" rtlCol="0">
            <a:spAutoFit/>
          </a:bodyPr>
          <a:lstStyle/>
          <a:p>
            <a:pPr algn="ctr"/>
            <a:r>
              <a:rPr lang="en-US" sz="3200" dirty="0" smtClean="0"/>
              <a:t>Participant</a:t>
            </a:r>
            <a:endParaRPr lang="en-US" sz="3200" dirty="0"/>
          </a:p>
        </p:txBody>
      </p:sp>
      <p:cxnSp>
        <p:nvCxnSpPr>
          <p:cNvPr id="30" name="Straight Arrow Connector 29"/>
          <p:cNvCxnSpPr/>
          <p:nvPr/>
        </p:nvCxnSpPr>
        <p:spPr>
          <a:xfrm>
            <a:off x="3733800" y="3657600"/>
            <a:ext cx="1219200" cy="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3" name="Content Placeholder 2"/>
          <p:cNvSpPr>
            <a:spLocks noGrp="1"/>
          </p:cNvSpPr>
          <p:nvPr>
            <p:ph idx="1"/>
          </p:nvPr>
        </p:nvSpPr>
        <p:spPr/>
        <p:txBody>
          <a:bodyPr/>
          <a:lstStyle/>
          <a:p>
            <a:r>
              <a:rPr lang="en-US" dirty="0" smtClean="0"/>
              <a:t>Amazon Mechanical Turk (AMC) experiment</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61</a:t>
            </a:fld>
            <a:endParaRPr lang="en-US" dirty="0"/>
          </a:p>
        </p:txBody>
      </p:sp>
      <p:pic>
        <p:nvPicPr>
          <p:cNvPr id="91138" name="Picture 2"/>
          <p:cNvPicPr>
            <a:picLocks noChangeAspect="1" noChangeArrowheads="1"/>
          </p:cNvPicPr>
          <p:nvPr/>
        </p:nvPicPr>
        <p:blipFill>
          <a:blip r:embed="rId2" cstate="print"/>
          <a:srcRect/>
          <a:stretch>
            <a:fillRect/>
          </a:stretch>
        </p:blipFill>
        <p:spPr bwMode="auto">
          <a:xfrm>
            <a:off x="838200" y="2830232"/>
            <a:ext cx="7391400" cy="2427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62</a:t>
            </a:fld>
            <a:endParaRPr lang="en-US" dirty="0"/>
          </a:p>
        </p:txBody>
      </p:sp>
      <p:pic>
        <p:nvPicPr>
          <p:cNvPr id="92162" name="Picture 2"/>
          <p:cNvPicPr>
            <a:picLocks noChangeAspect="1" noChangeArrowheads="1"/>
          </p:cNvPicPr>
          <p:nvPr/>
        </p:nvPicPr>
        <p:blipFill>
          <a:blip r:embed="rId2" cstate="print"/>
          <a:srcRect/>
          <a:stretch>
            <a:fillRect/>
          </a:stretch>
        </p:blipFill>
        <p:spPr bwMode="auto">
          <a:xfrm>
            <a:off x="2667000" y="1828800"/>
            <a:ext cx="4038600" cy="423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Filtering spammers</a:t>
            </a:r>
          </a:p>
          <a:p>
            <a:r>
              <a:rPr lang="en-US" dirty="0" smtClean="0"/>
              <a:t>Filtering participants who didn’t pay attention</a:t>
            </a:r>
          </a:p>
          <a:p>
            <a:endParaRPr lang="en-US" dirty="0" smtClean="0"/>
          </a:p>
          <a:p>
            <a:r>
              <a:rPr lang="en-US" dirty="0" smtClean="0"/>
              <a:t>Make task “AMC” appropriate</a:t>
            </a:r>
          </a:p>
          <a:p>
            <a:pPr lvl="1"/>
            <a:r>
              <a:rPr lang="en-US" dirty="0" smtClean="0"/>
              <a:t>Broke down in smaller steps</a:t>
            </a:r>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a:xfrm>
            <a:off x="6629400" y="6492875"/>
            <a:ext cx="2133600" cy="365125"/>
          </a:xfrm>
        </p:spPr>
        <p:txBody>
          <a:bodyPr/>
          <a:lstStyle/>
          <a:p>
            <a:fld id="{AAE35318-1CD5-4E7D-9274-929C94EB91B7}" type="slidenum">
              <a:rPr lang="en-US" smtClean="0"/>
              <a:pPr/>
              <a:t>64</a:t>
            </a:fld>
            <a:endParaRPr lang="en-US" dirty="0"/>
          </a:p>
        </p:txBody>
      </p:sp>
      <p:grpSp>
        <p:nvGrpSpPr>
          <p:cNvPr id="5" name="Group 4"/>
          <p:cNvGrpSpPr/>
          <p:nvPr/>
        </p:nvGrpSpPr>
        <p:grpSpPr>
          <a:xfrm>
            <a:off x="1600200" y="2895600"/>
            <a:ext cx="1808121" cy="3124200"/>
            <a:chOff x="304800" y="1371600"/>
            <a:chExt cx="1808121" cy="3124200"/>
          </a:xfrm>
        </p:grpSpPr>
        <p:pic>
          <p:nvPicPr>
            <p:cNvPr id="6" name="Picture 5" descr="C:\Users\elena\Desktop\presentation\computer2.jpg"/>
            <p:cNvPicPr>
              <a:picLocks noChangeAspect="1" noChangeArrowheads="1"/>
            </p:cNvPicPr>
            <p:nvPr/>
          </p:nvPicPr>
          <p:blipFill>
            <a:blip r:embed="rId2" cstate="print"/>
            <a:srcRect/>
            <a:stretch>
              <a:fillRect/>
            </a:stretch>
          </p:blipFill>
          <p:spPr bwMode="auto">
            <a:xfrm>
              <a:off x="838200" y="2590800"/>
              <a:ext cx="1274721" cy="1905000"/>
            </a:xfrm>
            <a:prstGeom prst="rect">
              <a:avLst/>
            </a:prstGeom>
            <a:noFill/>
          </p:spPr>
        </p:pic>
        <p:sp>
          <p:nvSpPr>
            <p:cNvPr id="7" name="TextBox 6"/>
            <p:cNvSpPr txBox="1"/>
            <p:nvPr/>
          </p:nvSpPr>
          <p:spPr>
            <a:xfrm>
              <a:off x="533400" y="16764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8" name="Cloud Callout 7"/>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533400" y="1676400"/>
            <a:ext cx="1524000" cy="1295400"/>
            <a:chOff x="7467600" y="1295400"/>
            <a:chExt cx="1524000" cy="1295400"/>
          </a:xfrm>
        </p:grpSpPr>
        <p:pic>
          <p:nvPicPr>
            <p:cNvPr id="11" name="Picture 3"/>
            <p:cNvPicPr>
              <a:picLocks noChangeAspect="1" noChangeArrowheads="1"/>
            </p:cNvPicPr>
            <p:nvPr/>
          </p:nvPicPr>
          <p:blipFill>
            <a:blip r:embed="rId3" cstate="print"/>
            <a:srcRect/>
            <a:stretch>
              <a:fillRect/>
            </a:stretch>
          </p:blipFill>
          <p:spPr bwMode="auto">
            <a:xfrm>
              <a:off x="7772400" y="1600200"/>
              <a:ext cx="990600" cy="672049"/>
            </a:xfrm>
            <a:prstGeom prst="rect">
              <a:avLst/>
            </a:prstGeom>
            <a:noFill/>
            <a:ln w="9525">
              <a:noFill/>
              <a:miter lim="800000"/>
              <a:headEnd/>
              <a:tailEnd/>
            </a:ln>
          </p:spPr>
        </p:pic>
        <p:sp>
          <p:nvSpPr>
            <p:cNvPr id="12" name="Cloud Callout 11"/>
            <p:cNvSpPr/>
            <p:nvPr/>
          </p:nvSpPr>
          <p:spPr>
            <a:xfrm>
              <a:off x="7467600" y="1295400"/>
              <a:ext cx="1524000" cy="1295400"/>
            </a:xfrm>
            <a:prstGeom prst="cloudCallout">
              <a:avLst>
                <a:gd name="adj1" fmla="val 33671"/>
                <a:gd name="adj2" fmla="val 60264"/>
              </a:avLst>
            </a:prstGeom>
            <a:noFill/>
            <a:ln w="190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867400" y="2667000"/>
            <a:ext cx="1905000" cy="2198132"/>
            <a:chOff x="5867400" y="2667000"/>
            <a:chExt cx="1905000" cy="2198132"/>
          </a:xfrm>
        </p:grpSpPr>
        <p:pic>
          <p:nvPicPr>
            <p:cNvPr id="13"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5943600" y="2667000"/>
              <a:ext cx="1676400" cy="1729498"/>
            </a:xfrm>
            <a:prstGeom prst="rect">
              <a:avLst/>
            </a:prstGeom>
            <a:noFill/>
          </p:spPr>
        </p:pic>
        <p:sp>
          <p:nvSpPr>
            <p:cNvPr id="14" name="TextBox 13"/>
            <p:cNvSpPr txBox="1"/>
            <p:nvPr/>
          </p:nvSpPr>
          <p:spPr>
            <a:xfrm>
              <a:off x="5867400" y="4495800"/>
              <a:ext cx="1905000" cy="369332"/>
            </a:xfrm>
            <a:prstGeom prst="rect">
              <a:avLst/>
            </a:prstGeom>
            <a:noFill/>
          </p:spPr>
          <p:txBody>
            <a:bodyPr wrap="square" rtlCol="0">
              <a:spAutoFit/>
            </a:bodyPr>
            <a:lstStyle/>
            <a:p>
              <a:pPr algn="ctr"/>
              <a:r>
                <a:rPr lang="en-US" b="1" dirty="0" smtClean="0"/>
                <a:t>Charity Profile</a:t>
              </a:r>
              <a:endParaRPr lang="en-US" b="1" dirty="0"/>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100 participant </a:t>
            </a:r>
          </a:p>
          <a:p>
            <a:r>
              <a:rPr lang="en-US" dirty="0" smtClean="0"/>
              <a:t>22 discarded – lack of valid answers</a:t>
            </a:r>
          </a:p>
          <a:p>
            <a:endParaRPr lang="en-US" dirty="0" smtClean="0"/>
          </a:p>
          <a:p>
            <a:r>
              <a:rPr lang="en-US" dirty="0" smtClean="0"/>
              <a:t>AMC constraints:</a:t>
            </a:r>
          </a:p>
          <a:p>
            <a:pPr lvl="1"/>
            <a:r>
              <a:rPr lang="en-US" dirty="0" smtClean="0"/>
              <a:t>US population only</a:t>
            </a:r>
          </a:p>
          <a:p>
            <a:pPr lvl="1"/>
            <a:r>
              <a:rPr lang="en-US" dirty="0" smtClean="0"/>
              <a:t>95% approval rate</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World View Survey</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66</a:t>
            </a:fld>
            <a:endParaRPr lang="en-US" dirty="0"/>
          </a:p>
        </p:txBody>
      </p:sp>
      <p:pic>
        <p:nvPicPr>
          <p:cNvPr id="227331" name="Picture 3" descr="C:\Users\elena\Desktop\presentation\data\ehic.jpg"/>
          <p:cNvPicPr>
            <a:picLocks noChangeAspect="1" noChangeArrowheads="1"/>
          </p:cNvPicPr>
          <p:nvPr/>
        </p:nvPicPr>
        <p:blipFill>
          <a:blip r:embed="rId2" cstate="print"/>
          <a:srcRect/>
          <a:stretch>
            <a:fillRect/>
          </a:stretch>
        </p:blipFill>
        <p:spPr bwMode="auto">
          <a:xfrm>
            <a:off x="1676400" y="1600200"/>
            <a:ext cx="5486400" cy="41148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World View Survey</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67</a:t>
            </a:fld>
            <a:endParaRPr lang="en-US" dirty="0"/>
          </a:p>
        </p:txBody>
      </p:sp>
      <p:pic>
        <p:nvPicPr>
          <p:cNvPr id="227331" name="Picture 3" descr="C:\Users\elena\Desktop\presentation\data\ehic.jpg"/>
          <p:cNvPicPr>
            <a:picLocks noChangeAspect="1" noChangeArrowheads="1"/>
          </p:cNvPicPr>
          <p:nvPr/>
        </p:nvPicPr>
        <p:blipFill>
          <a:blip r:embed="rId2" cstate="print"/>
          <a:srcRect/>
          <a:stretch>
            <a:fillRect/>
          </a:stretch>
        </p:blipFill>
        <p:spPr bwMode="auto">
          <a:xfrm>
            <a:off x="381000" y="1600200"/>
            <a:ext cx="5486400" cy="4114800"/>
          </a:xfrm>
          <a:prstGeom prst="rect">
            <a:avLst/>
          </a:prstGeom>
          <a:noFill/>
        </p:spPr>
      </p:pic>
      <p:pic>
        <p:nvPicPr>
          <p:cNvPr id="7" name="Picture 3" descr="C:\Users\elena\Desktop\presentation\data\wv_dimensions.jpg"/>
          <p:cNvPicPr>
            <a:picLocks noChangeAspect="1" noChangeArrowheads="1"/>
          </p:cNvPicPr>
          <p:nvPr/>
        </p:nvPicPr>
        <p:blipFill>
          <a:blip r:embed="rId3" cstate="print"/>
          <a:srcRect/>
          <a:stretch>
            <a:fillRect/>
          </a:stretch>
        </p:blipFill>
        <p:spPr bwMode="auto">
          <a:xfrm>
            <a:off x="5787448" y="3048000"/>
            <a:ext cx="3180467" cy="1630363"/>
          </a:xfrm>
          <a:prstGeom prst="rect">
            <a:avLst/>
          </a:prstGeom>
          <a:noFill/>
        </p:spPr>
      </p:pic>
      <p:sp>
        <p:nvSpPr>
          <p:cNvPr id="8" name="TextBox 7"/>
          <p:cNvSpPr txBox="1"/>
          <p:nvPr/>
        </p:nvSpPr>
        <p:spPr>
          <a:xfrm>
            <a:off x="6553200" y="3352800"/>
            <a:ext cx="685800" cy="369332"/>
          </a:xfrm>
          <a:prstGeom prst="rect">
            <a:avLst/>
          </a:prstGeom>
          <a:noFill/>
        </p:spPr>
        <p:txBody>
          <a:bodyPr wrap="square" rtlCol="0">
            <a:spAutoFit/>
          </a:bodyPr>
          <a:lstStyle/>
          <a:p>
            <a:pPr algn="ctr"/>
            <a:r>
              <a:rPr lang="en-US" dirty="0" smtClean="0"/>
              <a:t>17%</a:t>
            </a:r>
            <a:endParaRPr lang="en-US" dirty="0"/>
          </a:p>
        </p:txBody>
      </p:sp>
      <p:sp>
        <p:nvSpPr>
          <p:cNvPr id="9" name="TextBox 8"/>
          <p:cNvSpPr txBox="1"/>
          <p:nvPr/>
        </p:nvSpPr>
        <p:spPr>
          <a:xfrm>
            <a:off x="6553200" y="3974068"/>
            <a:ext cx="685800" cy="369332"/>
          </a:xfrm>
          <a:prstGeom prst="rect">
            <a:avLst/>
          </a:prstGeom>
          <a:noFill/>
        </p:spPr>
        <p:txBody>
          <a:bodyPr wrap="square" rtlCol="0">
            <a:spAutoFit/>
          </a:bodyPr>
          <a:lstStyle/>
          <a:p>
            <a:pPr algn="ctr"/>
            <a:r>
              <a:rPr lang="en-US" dirty="0" smtClean="0"/>
              <a:t>41%</a:t>
            </a:r>
            <a:endParaRPr lang="en-US" dirty="0"/>
          </a:p>
        </p:txBody>
      </p:sp>
      <p:sp>
        <p:nvSpPr>
          <p:cNvPr id="10" name="TextBox 9"/>
          <p:cNvSpPr txBox="1"/>
          <p:nvPr/>
        </p:nvSpPr>
        <p:spPr>
          <a:xfrm>
            <a:off x="7696200" y="3352800"/>
            <a:ext cx="685800" cy="369332"/>
          </a:xfrm>
          <a:prstGeom prst="rect">
            <a:avLst/>
          </a:prstGeom>
          <a:noFill/>
        </p:spPr>
        <p:txBody>
          <a:bodyPr wrap="square" rtlCol="0">
            <a:spAutoFit/>
          </a:bodyPr>
          <a:lstStyle/>
          <a:p>
            <a:pPr algn="ctr"/>
            <a:r>
              <a:rPr lang="en-US" dirty="0" smtClean="0"/>
              <a:t>3%</a:t>
            </a:r>
            <a:endParaRPr lang="en-US" dirty="0"/>
          </a:p>
        </p:txBody>
      </p:sp>
      <p:sp>
        <p:nvSpPr>
          <p:cNvPr id="11" name="TextBox 10"/>
          <p:cNvSpPr txBox="1"/>
          <p:nvPr/>
        </p:nvSpPr>
        <p:spPr>
          <a:xfrm>
            <a:off x="7696200" y="3962400"/>
            <a:ext cx="685800" cy="369332"/>
          </a:xfrm>
          <a:prstGeom prst="rect">
            <a:avLst/>
          </a:prstGeom>
          <a:noFill/>
        </p:spPr>
        <p:txBody>
          <a:bodyPr wrap="square" rtlCol="0">
            <a:spAutoFit/>
          </a:bodyPr>
          <a:lstStyle/>
          <a:p>
            <a:pPr algn="ctr"/>
            <a:r>
              <a:rPr lang="en-US" dirty="0" smtClean="0"/>
              <a:t>30%</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68</a:t>
            </a:fld>
            <a:endParaRPr lang="en-US" dirty="0"/>
          </a:p>
        </p:txBody>
      </p:sp>
      <p:pic>
        <p:nvPicPr>
          <p:cNvPr id="58370" name="Picture 2" descr="O:\ProgramFiles\mech-turk-tools-1.3.0\samples\surveyCharityToCCWV\charity_1204\CLIMATE.jpg"/>
          <p:cNvPicPr>
            <a:picLocks noChangeAspect="1" noChangeArrowheads="1"/>
          </p:cNvPicPr>
          <p:nvPr/>
        </p:nvPicPr>
        <p:blipFill>
          <a:blip r:embed="rId2" cstate="print"/>
          <a:srcRect/>
          <a:stretch>
            <a:fillRect/>
          </a:stretch>
        </p:blipFill>
        <p:spPr bwMode="auto">
          <a:xfrm>
            <a:off x="457200" y="457200"/>
            <a:ext cx="8153400" cy="6115051"/>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Autofit/>
          </a:bodyPr>
          <a:lstStyle/>
          <a:p>
            <a:r>
              <a:rPr lang="en-US" sz="3600" dirty="0" smtClean="0"/>
              <a:t>Projections of World Views on the Principal Components of Charities Data</a:t>
            </a:r>
            <a:endParaRPr lang="en-US" sz="36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69</a:t>
            </a:fld>
            <a:endParaRPr lang="en-US" dirty="0"/>
          </a:p>
        </p:txBody>
      </p:sp>
      <p:pic>
        <p:nvPicPr>
          <p:cNvPr id="59394" name="Picture 2"/>
          <p:cNvPicPr>
            <a:picLocks noChangeAspect="1" noChangeArrowheads="1"/>
          </p:cNvPicPr>
          <p:nvPr/>
        </p:nvPicPr>
        <p:blipFill>
          <a:blip r:embed="rId2" cstate="print"/>
          <a:srcRect/>
          <a:stretch>
            <a:fillRect/>
          </a:stretch>
        </p:blipFill>
        <p:spPr bwMode="auto">
          <a:xfrm>
            <a:off x="762000" y="1828800"/>
            <a:ext cx="7681727" cy="4190905"/>
          </a:xfrm>
          <a:prstGeom prst="rect">
            <a:avLst/>
          </a:prstGeom>
          <a:noFill/>
          <a:ln w="9525">
            <a:noFill/>
            <a:miter lim="800000"/>
            <a:headEnd/>
            <a:tailEnd/>
          </a:ln>
        </p:spPr>
      </p:pic>
      <p:sp>
        <p:nvSpPr>
          <p:cNvPr id="8" name="TextBox 7"/>
          <p:cNvSpPr txBox="1"/>
          <p:nvPr/>
        </p:nvSpPr>
        <p:spPr>
          <a:xfrm>
            <a:off x="990600" y="1443335"/>
            <a:ext cx="3048000" cy="461665"/>
          </a:xfrm>
          <a:prstGeom prst="rect">
            <a:avLst/>
          </a:prstGeom>
          <a:noFill/>
        </p:spPr>
        <p:txBody>
          <a:bodyPr wrap="square" rtlCol="0">
            <a:spAutoFit/>
          </a:bodyPr>
          <a:lstStyle/>
          <a:p>
            <a:r>
              <a:rPr lang="en-US" sz="2400" b="1" dirty="0" smtClean="0"/>
              <a:t>Egalitarian-</a:t>
            </a:r>
            <a:r>
              <a:rPr lang="en-US" sz="2400" b="1" dirty="0" err="1" smtClean="0"/>
              <a:t>Hierachical</a:t>
            </a:r>
            <a:endParaRPr lang="en-US" sz="2400" b="1" dirty="0"/>
          </a:p>
        </p:txBody>
      </p:sp>
      <p:sp>
        <p:nvSpPr>
          <p:cNvPr id="9" name="TextBox 8"/>
          <p:cNvSpPr txBox="1"/>
          <p:nvPr/>
        </p:nvSpPr>
        <p:spPr>
          <a:xfrm rot="16200000">
            <a:off x="12472" y="2349728"/>
            <a:ext cx="984766" cy="400110"/>
          </a:xfrm>
          <a:prstGeom prst="rect">
            <a:avLst/>
          </a:prstGeom>
          <a:noFill/>
        </p:spPr>
        <p:txBody>
          <a:bodyPr wrap="square" rtlCol="0">
            <a:spAutoFit/>
          </a:bodyPr>
          <a:lstStyle/>
          <a:p>
            <a:r>
              <a:rPr lang="en-US" sz="2000" b="1" dirty="0" smtClean="0"/>
              <a:t>PC1</a:t>
            </a:r>
            <a:endParaRPr lang="en-US" sz="2000" b="1" dirty="0"/>
          </a:p>
        </p:txBody>
      </p:sp>
      <p:sp>
        <p:nvSpPr>
          <p:cNvPr id="10" name="TextBox 9"/>
          <p:cNvSpPr txBox="1"/>
          <p:nvPr/>
        </p:nvSpPr>
        <p:spPr>
          <a:xfrm rot="16200000">
            <a:off x="12473" y="5022562"/>
            <a:ext cx="984766" cy="400110"/>
          </a:xfrm>
          <a:prstGeom prst="rect">
            <a:avLst/>
          </a:prstGeom>
          <a:noFill/>
        </p:spPr>
        <p:txBody>
          <a:bodyPr wrap="square" rtlCol="0">
            <a:spAutoFit/>
          </a:bodyPr>
          <a:lstStyle/>
          <a:p>
            <a:r>
              <a:rPr lang="en-US" sz="2000" b="1" dirty="0" smtClean="0"/>
              <a:t>PC3</a:t>
            </a:r>
            <a:endParaRPr lang="en-US" sz="2000" b="1" dirty="0"/>
          </a:p>
        </p:txBody>
      </p:sp>
      <p:sp>
        <p:nvSpPr>
          <p:cNvPr id="11" name="TextBox 10"/>
          <p:cNvSpPr txBox="1"/>
          <p:nvPr/>
        </p:nvSpPr>
        <p:spPr>
          <a:xfrm rot="16200000">
            <a:off x="12473" y="3797528"/>
            <a:ext cx="984766" cy="400110"/>
          </a:xfrm>
          <a:prstGeom prst="rect">
            <a:avLst/>
          </a:prstGeom>
          <a:noFill/>
        </p:spPr>
        <p:txBody>
          <a:bodyPr wrap="square" rtlCol="0">
            <a:spAutoFit/>
          </a:bodyPr>
          <a:lstStyle/>
          <a:p>
            <a:r>
              <a:rPr lang="en-US" sz="2000" b="1" dirty="0" smtClean="0"/>
              <a:t>PC2</a:t>
            </a:r>
            <a:endParaRPr lang="en-US" sz="2000" b="1" dirty="0"/>
          </a:p>
        </p:txBody>
      </p:sp>
      <p:sp>
        <p:nvSpPr>
          <p:cNvPr id="12" name="TextBox 11"/>
          <p:cNvSpPr txBox="1"/>
          <p:nvPr/>
        </p:nvSpPr>
        <p:spPr>
          <a:xfrm>
            <a:off x="4648200" y="1447800"/>
            <a:ext cx="4572000" cy="461665"/>
          </a:xfrm>
          <a:prstGeom prst="rect">
            <a:avLst/>
          </a:prstGeom>
          <a:noFill/>
        </p:spPr>
        <p:txBody>
          <a:bodyPr wrap="square" rtlCol="0">
            <a:spAutoFit/>
          </a:bodyPr>
          <a:lstStyle/>
          <a:p>
            <a:r>
              <a:rPr lang="en-US" sz="2400" b="1" dirty="0" smtClean="0"/>
              <a:t>Individualist-Communitarian</a:t>
            </a:r>
            <a:endParaRPr lang="en-US" sz="2400" b="1" dirty="0"/>
          </a:p>
        </p:txBody>
      </p:sp>
      <p:cxnSp>
        <p:nvCxnSpPr>
          <p:cNvPr id="13" name="Straight Connector 12"/>
          <p:cNvCxnSpPr/>
          <p:nvPr/>
        </p:nvCxnSpPr>
        <p:spPr>
          <a:xfrm flipH="1" flipV="1">
            <a:off x="5943600" y="3505200"/>
            <a:ext cx="1219200" cy="9144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52600" y="3505200"/>
            <a:ext cx="1371600" cy="9144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Profiles in the News Space</a:t>
            </a:r>
            <a:endParaRPr lang="en-US" dirty="0"/>
          </a:p>
        </p:txBody>
      </p:sp>
      <p:pic>
        <p:nvPicPr>
          <p:cNvPr id="61443" name="Picture 3"/>
          <p:cNvPicPr>
            <a:picLocks noGrp="1" noChangeAspect="1" noChangeArrowheads="1"/>
          </p:cNvPicPr>
          <p:nvPr>
            <p:ph idx="1"/>
          </p:nvPr>
        </p:nvPicPr>
        <p:blipFill>
          <a:blip r:embed="rId2" cstate="print"/>
          <a:stretch>
            <a:fillRect/>
          </a:stretch>
        </p:blipFill>
        <p:spPr bwMode="auto">
          <a:xfrm>
            <a:off x="2286000" y="3810000"/>
            <a:ext cx="5876925" cy="192405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AAE35318-1CD5-4E7D-9274-929C94EB91B7}" type="slidenum">
              <a:rPr lang="en-US" smtClean="0"/>
              <a:pPr/>
              <a:t>7</a:t>
            </a:fld>
            <a:endParaRPr lang="en-US" dirty="0"/>
          </a:p>
        </p:txBody>
      </p:sp>
      <p:pic>
        <p:nvPicPr>
          <p:cNvPr id="61442" name="Picture 2"/>
          <p:cNvPicPr>
            <a:picLocks noChangeAspect="1" noChangeArrowheads="1"/>
          </p:cNvPicPr>
          <p:nvPr/>
        </p:nvPicPr>
        <p:blipFill>
          <a:blip r:embed="rId3" cstate="print"/>
          <a:srcRect/>
          <a:stretch>
            <a:fillRect/>
          </a:stretch>
        </p:blipFill>
        <p:spPr bwMode="auto">
          <a:xfrm>
            <a:off x="609600" y="1676400"/>
            <a:ext cx="6353175" cy="1685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Autofit/>
          </a:bodyPr>
          <a:lstStyle/>
          <a:p>
            <a:r>
              <a:rPr lang="en-US" sz="3600" dirty="0" smtClean="0"/>
              <a:t>Projections of World Views on the 2</a:t>
            </a:r>
            <a:r>
              <a:rPr lang="en-US" sz="3600" baseline="30000" dirty="0" smtClean="0"/>
              <a:t>nd</a:t>
            </a:r>
            <a:r>
              <a:rPr lang="en-US" sz="3600" dirty="0" smtClean="0"/>
              <a:t> Principal Components of Charities Data</a:t>
            </a:r>
            <a:endParaRPr lang="en-US" sz="36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70</a:t>
            </a:fld>
            <a:endParaRPr lang="en-US" dirty="0"/>
          </a:p>
        </p:txBody>
      </p:sp>
      <p:grpSp>
        <p:nvGrpSpPr>
          <p:cNvPr id="3" name="Group 19"/>
          <p:cNvGrpSpPr/>
          <p:nvPr/>
        </p:nvGrpSpPr>
        <p:grpSpPr>
          <a:xfrm>
            <a:off x="1600200" y="1676400"/>
            <a:ext cx="4876800" cy="2045732"/>
            <a:chOff x="1295400" y="2895600"/>
            <a:chExt cx="4876800" cy="2045732"/>
          </a:xfrm>
        </p:grpSpPr>
        <p:grpSp>
          <p:nvGrpSpPr>
            <p:cNvPr id="5" name="Group 18"/>
            <p:cNvGrpSpPr/>
            <p:nvPr/>
          </p:nvGrpSpPr>
          <p:grpSpPr>
            <a:xfrm>
              <a:off x="1371600" y="2895600"/>
              <a:ext cx="4800600" cy="1962150"/>
              <a:chOff x="1371600" y="2895600"/>
              <a:chExt cx="4800600" cy="1962150"/>
            </a:xfrm>
          </p:grpSpPr>
          <p:pic>
            <p:nvPicPr>
              <p:cNvPr id="96259" name="Picture 3"/>
              <p:cNvPicPr>
                <a:picLocks noChangeAspect="1" noChangeArrowheads="1"/>
              </p:cNvPicPr>
              <p:nvPr/>
            </p:nvPicPr>
            <p:blipFill>
              <a:blip r:embed="rId2" cstate="print"/>
              <a:srcRect/>
              <a:stretch>
                <a:fillRect/>
              </a:stretch>
            </p:blipFill>
            <p:spPr bwMode="auto">
              <a:xfrm>
                <a:off x="1371600" y="2895600"/>
                <a:ext cx="4800600" cy="1962150"/>
              </a:xfrm>
              <a:prstGeom prst="rect">
                <a:avLst/>
              </a:prstGeom>
              <a:noFill/>
              <a:ln w="9525">
                <a:noFill/>
                <a:miter lim="800000"/>
                <a:headEnd/>
                <a:tailEnd/>
              </a:ln>
            </p:spPr>
          </p:pic>
          <p:cxnSp>
            <p:nvCxnSpPr>
              <p:cNvPr id="14" name="Straight Connector 13"/>
              <p:cNvCxnSpPr/>
              <p:nvPr/>
            </p:nvCxnSpPr>
            <p:spPr>
              <a:xfrm flipH="1" flipV="1">
                <a:off x="2590800" y="3124200"/>
                <a:ext cx="1752600" cy="12954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rot="16200000">
              <a:off x="718066" y="3472934"/>
              <a:ext cx="1524000" cy="369332"/>
            </a:xfrm>
            <a:prstGeom prst="rect">
              <a:avLst/>
            </a:prstGeom>
            <a:noFill/>
          </p:spPr>
          <p:txBody>
            <a:bodyPr wrap="square" rtlCol="0">
              <a:spAutoFit/>
            </a:bodyPr>
            <a:lstStyle/>
            <a:p>
              <a:r>
                <a:rPr lang="en-US" dirty="0" smtClean="0"/>
                <a:t>EH score</a:t>
              </a:r>
              <a:endParaRPr lang="en-US" dirty="0"/>
            </a:p>
          </p:txBody>
        </p:sp>
        <p:sp>
          <p:nvSpPr>
            <p:cNvPr id="9" name="TextBox 8"/>
            <p:cNvSpPr txBox="1"/>
            <p:nvPr/>
          </p:nvSpPr>
          <p:spPr>
            <a:xfrm>
              <a:off x="2590800" y="4572000"/>
              <a:ext cx="2819400" cy="369332"/>
            </a:xfrm>
            <a:prstGeom prst="rect">
              <a:avLst/>
            </a:prstGeom>
            <a:noFill/>
          </p:spPr>
          <p:txBody>
            <a:bodyPr wrap="square" rtlCol="0">
              <a:spAutoFit/>
            </a:bodyPr>
            <a:lstStyle/>
            <a:p>
              <a:r>
                <a:rPr lang="en-US" dirty="0" smtClean="0"/>
                <a:t>Principal Component 2</a:t>
              </a:r>
              <a:endParaRPr lang="en-US" dirty="0"/>
            </a:p>
          </p:txBody>
        </p:sp>
      </p:grpSp>
      <p:grpSp>
        <p:nvGrpSpPr>
          <p:cNvPr id="10" name="Group 17"/>
          <p:cNvGrpSpPr/>
          <p:nvPr/>
        </p:nvGrpSpPr>
        <p:grpSpPr>
          <a:xfrm>
            <a:off x="1676400" y="3962400"/>
            <a:ext cx="4848225" cy="2198132"/>
            <a:chOff x="4724400" y="-228600"/>
            <a:chExt cx="4848225" cy="2198132"/>
          </a:xfrm>
        </p:grpSpPr>
        <p:grpSp>
          <p:nvGrpSpPr>
            <p:cNvPr id="11" name="Group 9"/>
            <p:cNvGrpSpPr/>
            <p:nvPr/>
          </p:nvGrpSpPr>
          <p:grpSpPr>
            <a:xfrm>
              <a:off x="4724400" y="-228600"/>
              <a:ext cx="4848225" cy="2198132"/>
              <a:chOff x="2133600" y="3124200"/>
              <a:chExt cx="4848225" cy="2198132"/>
            </a:xfrm>
          </p:grpSpPr>
          <p:pic>
            <p:nvPicPr>
              <p:cNvPr id="96258" name="Picture 2"/>
              <p:cNvPicPr>
                <a:picLocks noChangeAspect="1" noChangeArrowheads="1"/>
              </p:cNvPicPr>
              <p:nvPr/>
            </p:nvPicPr>
            <p:blipFill>
              <a:blip r:embed="rId3" cstate="print"/>
              <a:srcRect/>
              <a:stretch>
                <a:fillRect/>
              </a:stretch>
            </p:blipFill>
            <p:spPr bwMode="auto">
              <a:xfrm>
                <a:off x="2209800" y="3124200"/>
                <a:ext cx="4772025" cy="2133600"/>
              </a:xfrm>
              <a:prstGeom prst="rect">
                <a:avLst/>
              </a:prstGeom>
              <a:noFill/>
              <a:ln w="9525">
                <a:noFill/>
                <a:miter lim="800000"/>
                <a:headEnd/>
                <a:tailEnd/>
              </a:ln>
            </p:spPr>
          </p:pic>
          <p:sp>
            <p:nvSpPr>
              <p:cNvPr id="6" name="TextBox 5"/>
              <p:cNvSpPr txBox="1"/>
              <p:nvPr/>
            </p:nvSpPr>
            <p:spPr>
              <a:xfrm>
                <a:off x="3657600" y="4953000"/>
                <a:ext cx="2819400" cy="369332"/>
              </a:xfrm>
              <a:prstGeom prst="rect">
                <a:avLst/>
              </a:prstGeom>
              <a:noFill/>
            </p:spPr>
            <p:txBody>
              <a:bodyPr wrap="square" rtlCol="0">
                <a:spAutoFit/>
              </a:bodyPr>
              <a:lstStyle/>
              <a:p>
                <a:r>
                  <a:rPr lang="en-US" dirty="0" smtClean="0"/>
                  <a:t>Principal Component 2</a:t>
                </a:r>
                <a:endParaRPr lang="en-US" dirty="0"/>
              </a:p>
            </p:txBody>
          </p:sp>
          <p:sp>
            <p:nvSpPr>
              <p:cNvPr id="7" name="TextBox 6"/>
              <p:cNvSpPr txBox="1"/>
              <p:nvPr/>
            </p:nvSpPr>
            <p:spPr>
              <a:xfrm rot="16200000">
                <a:off x="1638300" y="3924300"/>
                <a:ext cx="1365766" cy="375166"/>
              </a:xfrm>
              <a:prstGeom prst="rect">
                <a:avLst/>
              </a:prstGeom>
              <a:noFill/>
            </p:spPr>
            <p:txBody>
              <a:bodyPr wrap="square" rtlCol="0">
                <a:spAutoFit/>
              </a:bodyPr>
              <a:lstStyle/>
              <a:p>
                <a:r>
                  <a:rPr lang="en-US" dirty="0" smtClean="0"/>
                  <a:t>IC score</a:t>
                </a:r>
                <a:endParaRPr lang="en-US" dirty="0"/>
              </a:p>
            </p:txBody>
          </p:sp>
        </p:grpSp>
        <p:cxnSp>
          <p:nvCxnSpPr>
            <p:cNvPr id="13" name="Straight Connector 12"/>
            <p:cNvCxnSpPr/>
            <p:nvPr/>
          </p:nvCxnSpPr>
          <p:spPr>
            <a:xfrm flipV="1">
              <a:off x="6324600" y="228600"/>
              <a:ext cx="1676400" cy="12192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71</a:t>
            </a:fld>
            <a:endParaRPr lang="en-US" dirty="0"/>
          </a:p>
        </p:txBody>
      </p:sp>
      <p:pic>
        <p:nvPicPr>
          <p:cNvPr id="4097" name="Picture 1"/>
          <p:cNvPicPr>
            <a:picLocks noChangeAspect="1" noChangeArrowheads="1"/>
          </p:cNvPicPr>
          <p:nvPr/>
        </p:nvPicPr>
        <p:blipFill>
          <a:blip r:embed="rId2" cstate="print"/>
          <a:srcRect/>
          <a:stretch>
            <a:fillRect/>
          </a:stretch>
        </p:blipFill>
        <p:spPr bwMode="auto">
          <a:xfrm>
            <a:off x="352425" y="2514600"/>
            <a:ext cx="8791575" cy="213680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PCA</a:t>
            </a:r>
            <a:endParaRPr lang="en-US" dirty="0"/>
          </a:p>
        </p:txBody>
      </p:sp>
      <p:sp>
        <p:nvSpPr>
          <p:cNvPr id="3" name="Content Placeholder 2"/>
          <p:cNvSpPr>
            <a:spLocks noGrp="1"/>
          </p:cNvSpPr>
          <p:nvPr>
            <p:ph idx="1"/>
          </p:nvPr>
        </p:nvSpPr>
        <p:spPr/>
        <p:txBody>
          <a:bodyPr>
            <a:normAutofit fontScale="92500"/>
          </a:bodyPr>
          <a:lstStyle/>
          <a:p>
            <a:r>
              <a:rPr lang="en-US" dirty="0"/>
              <a:t>Pc1 : </a:t>
            </a:r>
            <a:r>
              <a:rPr lang="en-US" dirty="0" err="1"/>
              <a:t>gaymarriage</a:t>
            </a:r>
            <a:r>
              <a:rPr lang="en-US" dirty="0"/>
              <a:t>, </a:t>
            </a:r>
            <a:r>
              <a:rPr lang="en-US" dirty="0" err="1"/>
              <a:t>guncontrol</a:t>
            </a:r>
            <a:r>
              <a:rPr lang="en-US" dirty="0"/>
              <a:t>, </a:t>
            </a:r>
            <a:r>
              <a:rPr lang="en-US" dirty="0" err="1"/>
              <a:t>drugdistribution</a:t>
            </a:r>
            <a:r>
              <a:rPr lang="en-US" dirty="0"/>
              <a:t>, marijuana, </a:t>
            </a:r>
            <a:r>
              <a:rPr lang="en-US" dirty="0" err="1"/>
              <a:t>marijuanamedical</a:t>
            </a:r>
            <a:r>
              <a:rPr lang="en-US" dirty="0"/>
              <a:t>, prochoice</a:t>
            </a:r>
          </a:p>
          <a:p>
            <a:r>
              <a:rPr lang="en-US" dirty="0"/>
              <a:t>Pc2: climate, </a:t>
            </a:r>
            <a:r>
              <a:rPr lang="en-US" dirty="0" err="1"/>
              <a:t>gunowner</a:t>
            </a:r>
            <a:r>
              <a:rPr lang="en-US" dirty="0"/>
              <a:t>, genetically</a:t>
            </a:r>
          </a:p>
          <a:p>
            <a:endParaRPr lang="en-US" dirty="0" smtClean="0"/>
          </a:p>
          <a:p>
            <a:r>
              <a:rPr lang="en-US" dirty="0" smtClean="0"/>
              <a:t>Feature Selection</a:t>
            </a:r>
            <a:endParaRPr lang="en-US" dirty="0"/>
          </a:p>
          <a:p>
            <a:r>
              <a:rPr lang="en-US" b="1" dirty="0" err="1" smtClean="0"/>
              <a:t>drugdistrib</a:t>
            </a:r>
            <a:r>
              <a:rPr lang="en-US" b="1" dirty="0"/>
              <a:t>, </a:t>
            </a:r>
            <a:r>
              <a:rPr lang="en-US" b="1" dirty="0" err="1"/>
              <a:t>gunowner</a:t>
            </a:r>
            <a:r>
              <a:rPr lang="en-US" b="1" dirty="0"/>
              <a:t>, nuclear</a:t>
            </a:r>
            <a:r>
              <a:rPr lang="en-US" b="1" dirty="0" smtClean="0"/>
              <a:t>,</a:t>
            </a:r>
          </a:p>
          <a:p>
            <a:r>
              <a:rPr lang="en-US" b="1" dirty="0"/>
              <a:t> </a:t>
            </a:r>
            <a:r>
              <a:rPr lang="en-US" b="1" dirty="0" err="1"/>
              <a:t>Guncontrol</a:t>
            </a:r>
            <a:r>
              <a:rPr lang="en-US" b="1" dirty="0"/>
              <a:t>, climate, internet, </a:t>
            </a:r>
            <a:r>
              <a:rPr lang="en-US" b="1" dirty="0" err="1"/>
              <a:t>gunowner</a:t>
            </a:r>
            <a:r>
              <a:rPr lang="en-US" b="1" dirty="0"/>
              <a:t>, nuclear,</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72</a:t>
            </a:fld>
            <a:endParaRPr lang="en-US"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graphicFrame>
        <p:nvGraphicFramePr>
          <p:cNvPr id="5" name="Content Placeholder 4"/>
          <p:cNvGraphicFramePr>
            <a:graphicFrameLocks noGrp="1"/>
          </p:cNvGraphicFramePr>
          <p:nvPr>
            <p:ph idx="1"/>
          </p:nvPr>
        </p:nvGraphicFramePr>
        <p:xfrm>
          <a:off x="457200" y="1600200"/>
          <a:ext cx="8229600" cy="3296920"/>
        </p:xfrm>
        <a:graphic>
          <a:graphicData uri="http://schemas.openxmlformats.org/drawingml/2006/table">
            <a:tbl>
              <a:tblPr firstRow="1" bandRow="1">
                <a:tableStyleId>{21E4AEA4-8DFA-4A89-87EB-49C32662AFE0}</a:tableStyleId>
              </a:tblPr>
              <a:tblGrid>
                <a:gridCol w="1645920"/>
                <a:gridCol w="1645920"/>
                <a:gridCol w="1645920"/>
                <a:gridCol w="548640"/>
                <a:gridCol w="1524000"/>
                <a:gridCol w="1219200"/>
              </a:tblGrid>
              <a:tr h="370840">
                <a:tc>
                  <a:txBody>
                    <a:bodyPr/>
                    <a:lstStyle/>
                    <a:p>
                      <a:pPr algn="ctr"/>
                      <a:r>
                        <a:rPr lang="en-US" dirty="0" smtClean="0"/>
                        <a:t>Variable</a:t>
                      </a:r>
                      <a:endParaRPr lang="en-US" dirty="0"/>
                    </a:p>
                  </a:txBody>
                  <a:tcPr/>
                </a:tc>
                <a:tc>
                  <a:txBody>
                    <a:bodyPr/>
                    <a:lstStyle/>
                    <a:p>
                      <a:pPr algn="ctr"/>
                      <a:r>
                        <a:rPr lang="en-US" dirty="0" smtClean="0"/>
                        <a:t>Classifier</a:t>
                      </a:r>
                      <a:endParaRPr lang="en-US" dirty="0"/>
                    </a:p>
                  </a:txBody>
                  <a:tcPr/>
                </a:tc>
                <a:tc>
                  <a:txBody>
                    <a:bodyPr/>
                    <a:lstStyle/>
                    <a:p>
                      <a:pPr algn="ctr"/>
                      <a:r>
                        <a:rPr lang="en-US" dirty="0" smtClean="0"/>
                        <a:t>Success Rate</a:t>
                      </a:r>
                      <a:endParaRPr lang="en-US" dirty="0"/>
                    </a:p>
                  </a:txBody>
                  <a:tcPr/>
                </a:tc>
                <a:tc gridSpan="2">
                  <a:txBody>
                    <a:bodyPr/>
                    <a:lstStyle/>
                    <a:p>
                      <a:pPr algn="ctr"/>
                      <a:r>
                        <a:rPr lang="en-US" dirty="0" smtClean="0"/>
                        <a:t>Precision</a:t>
                      </a:r>
                      <a:endParaRPr lang="en-US" dirty="0"/>
                    </a:p>
                  </a:txBody>
                  <a:tcPr/>
                </a:tc>
                <a:tc hMerge="1">
                  <a:txBody>
                    <a:bodyPr/>
                    <a:lstStyle/>
                    <a:p>
                      <a:endParaRPr lang="en-US"/>
                    </a:p>
                  </a:txBody>
                  <a:tcPr/>
                </a:tc>
                <a:tc>
                  <a:txBody>
                    <a:bodyPr/>
                    <a:lstStyle/>
                    <a:p>
                      <a:pPr algn="ctr"/>
                      <a:r>
                        <a:rPr lang="en-US" dirty="0" smtClean="0"/>
                        <a:t>Recall</a:t>
                      </a:r>
                      <a:endParaRPr lang="en-US" dirty="0"/>
                    </a:p>
                  </a:txBody>
                  <a:tcPr/>
                </a:tc>
              </a:tr>
              <a:tr h="160020">
                <a:tc rowSpan="4">
                  <a:txBody>
                    <a:bodyPr/>
                    <a:lstStyle/>
                    <a:p>
                      <a:pPr algn="ctr"/>
                      <a:r>
                        <a:rPr lang="en-US" dirty="0" smtClean="0"/>
                        <a:t>Correct</a:t>
                      </a:r>
                      <a:r>
                        <a:rPr lang="en-US" baseline="0" dirty="0" smtClean="0"/>
                        <a:t> Quadrant</a:t>
                      </a:r>
                      <a:endParaRPr lang="en-US" dirty="0"/>
                    </a:p>
                  </a:txBody>
                  <a:tcPr/>
                </a:tc>
                <a:tc rowSpan="4">
                  <a:txBody>
                    <a:bodyPr/>
                    <a:lstStyle/>
                    <a:p>
                      <a:pPr algn="ctr"/>
                      <a:r>
                        <a:rPr lang="en-US" dirty="0" smtClean="0"/>
                        <a:t>Naïve </a:t>
                      </a:r>
                      <a:r>
                        <a:rPr lang="en-US" dirty="0" err="1" smtClean="0"/>
                        <a:t>Bayes</a:t>
                      </a:r>
                      <a:endParaRPr lang="en-US" dirty="0"/>
                    </a:p>
                  </a:txBody>
                  <a:tcPr/>
                </a:tc>
                <a:tc rowSpan="4">
                  <a:txBody>
                    <a:bodyPr/>
                    <a:lstStyle/>
                    <a:p>
                      <a:pPr algn="ctr"/>
                      <a:r>
                        <a:rPr lang="en-US" dirty="0" smtClean="0"/>
                        <a:t>62%</a:t>
                      </a:r>
                      <a:endParaRPr lang="en-US" dirty="0"/>
                    </a:p>
                  </a:txBody>
                  <a:tcPr/>
                </a:tc>
                <a:tc>
                  <a:txBody>
                    <a:bodyPr/>
                    <a:lstStyle/>
                    <a:p>
                      <a:pPr algn="ctr"/>
                      <a:r>
                        <a:rPr lang="en-US" dirty="0" smtClean="0"/>
                        <a:t>IE</a:t>
                      </a:r>
                      <a:endParaRPr lang="en-US" dirty="0"/>
                    </a:p>
                  </a:txBody>
                  <a:tcPr/>
                </a:tc>
                <a:tc>
                  <a:txBody>
                    <a:bodyPr/>
                    <a:lstStyle/>
                    <a:p>
                      <a:pPr algn="ctr"/>
                      <a:r>
                        <a:rPr lang="en-US" dirty="0" smtClean="0"/>
                        <a:t>.65</a:t>
                      </a:r>
                      <a:endParaRPr lang="en-US" dirty="0"/>
                    </a:p>
                  </a:txBody>
                  <a:tcPr/>
                </a:tc>
                <a:tc>
                  <a:txBody>
                    <a:bodyPr/>
                    <a:lstStyle/>
                    <a:p>
                      <a:pPr algn="ctr"/>
                      <a:r>
                        <a:rPr lang="en-US" dirty="0" smtClean="0"/>
                        <a:t>.52</a:t>
                      </a:r>
                      <a:endParaRPr lang="en-US" dirty="0"/>
                    </a:p>
                  </a:txBody>
                  <a:tcPr/>
                </a:tc>
              </a:tr>
              <a:tr h="2057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smtClean="0"/>
                        <a:t>IH</a:t>
                      </a:r>
                      <a:endParaRPr lang="en-US" dirty="0"/>
                    </a:p>
                  </a:txBody>
                  <a:tcPr/>
                </a:tc>
                <a:tc>
                  <a:txBody>
                    <a:bodyPr/>
                    <a:lstStyle/>
                    <a:p>
                      <a:pPr algn="ctr"/>
                      <a:r>
                        <a:rPr lang="en-US" dirty="0" smtClean="0"/>
                        <a:t>.58</a:t>
                      </a:r>
                      <a:endParaRPr lang="en-US" dirty="0"/>
                    </a:p>
                  </a:txBody>
                  <a:tcPr/>
                </a:tc>
                <a:tc>
                  <a:txBody>
                    <a:bodyPr/>
                    <a:lstStyle/>
                    <a:p>
                      <a:pPr algn="ctr"/>
                      <a:r>
                        <a:rPr lang="en-US" dirty="0" smtClean="0"/>
                        <a:t>.71</a:t>
                      </a:r>
                      <a:endParaRPr lang="en-US" dirty="0"/>
                    </a:p>
                  </a:txBody>
                  <a:tcPr/>
                </a:tc>
              </a:tr>
              <a:tr h="16002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smtClean="0"/>
                        <a:t>EC</a:t>
                      </a:r>
                      <a:endParaRPr lang="en-US" dirty="0"/>
                    </a:p>
                  </a:txBody>
                  <a:tcPr/>
                </a:tc>
                <a:tc>
                  <a:txBody>
                    <a:bodyPr/>
                    <a:lstStyle/>
                    <a:p>
                      <a:pPr algn="ctr"/>
                      <a:r>
                        <a:rPr lang="en-US" dirty="0" smtClean="0"/>
                        <a:t>.63</a:t>
                      </a:r>
                      <a:endParaRPr lang="en-US" dirty="0"/>
                    </a:p>
                  </a:txBody>
                  <a:tcPr/>
                </a:tc>
                <a:tc>
                  <a:txBody>
                    <a:bodyPr/>
                    <a:lstStyle/>
                    <a:p>
                      <a:pPr algn="ctr"/>
                      <a:r>
                        <a:rPr lang="en-US" dirty="0" smtClean="0"/>
                        <a:t>.72</a:t>
                      </a:r>
                      <a:endParaRPr lang="en-US" dirty="0"/>
                    </a:p>
                  </a:txBody>
                  <a:tcPr/>
                </a:tc>
              </a:tr>
              <a:tr h="16002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smtClean="0"/>
                        <a:t>HC</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20040">
                <a:tc rowSpan="2">
                  <a:txBody>
                    <a:bodyPr/>
                    <a:lstStyle/>
                    <a:p>
                      <a:pPr algn="ctr"/>
                      <a:r>
                        <a:rPr lang="en-US" dirty="0" smtClean="0"/>
                        <a:t>Correct EH </a:t>
                      </a:r>
                      <a:endParaRPr lang="en-US" dirty="0"/>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Naïve </a:t>
                      </a:r>
                      <a:r>
                        <a:rPr lang="en-US" dirty="0" err="1" smtClean="0"/>
                        <a:t>Bayes</a:t>
                      </a:r>
                      <a:endParaRPr lang="en-US" dirty="0" smtClean="0"/>
                    </a:p>
                    <a:p>
                      <a:pPr algn="ctr"/>
                      <a:endParaRPr lang="en-US" dirty="0"/>
                    </a:p>
                  </a:txBody>
                  <a:tcPr/>
                </a:tc>
                <a:tc rowSpan="2">
                  <a:txBody>
                    <a:bodyPr/>
                    <a:lstStyle/>
                    <a:p>
                      <a:pPr algn="ctr"/>
                      <a:r>
                        <a:rPr lang="en-US" dirty="0" smtClean="0"/>
                        <a:t>87%</a:t>
                      </a:r>
                      <a:endParaRPr lang="en-US" dirty="0"/>
                    </a:p>
                  </a:txBody>
                  <a:tcPr/>
                </a:tc>
                <a:tc>
                  <a:txBody>
                    <a:bodyPr/>
                    <a:lstStyle/>
                    <a:p>
                      <a:pPr algn="ctr"/>
                      <a:r>
                        <a:rPr lang="en-US" dirty="0" smtClean="0"/>
                        <a:t>E</a:t>
                      </a:r>
                      <a:endParaRPr lang="en-US" dirty="0"/>
                    </a:p>
                  </a:txBody>
                  <a:tcPr/>
                </a:tc>
                <a:tc>
                  <a:txBody>
                    <a:bodyPr/>
                    <a:lstStyle/>
                    <a:p>
                      <a:pPr algn="ctr"/>
                      <a:r>
                        <a:rPr lang="en-US" dirty="0" smtClean="0"/>
                        <a:t>.89</a:t>
                      </a:r>
                      <a:endParaRPr lang="en-US" dirty="0"/>
                    </a:p>
                  </a:txBody>
                  <a:tcPr/>
                </a:tc>
                <a:tc>
                  <a:txBody>
                    <a:bodyPr/>
                    <a:lstStyle/>
                    <a:p>
                      <a:pPr algn="ctr"/>
                      <a:r>
                        <a:rPr lang="en-US" dirty="0" smtClean="0"/>
                        <a:t>.95</a:t>
                      </a:r>
                    </a:p>
                  </a:txBody>
                  <a:tcPr/>
                </a:tc>
              </a:tr>
              <a:tr h="3200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smtClean="0"/>
                        <a:t>H</a:t>
                      </a:r>
                      <a:endParaRPr lang="en-US" dirty="0"/>
                    </a:p>
                  </a:txBody>
                  <a:tcPr/>
                </a:tc>
                <a:tc>
                  <a:txBody>
                    <a:bodyPr/>
                    <a:lstStyle/>
                    <a:p>
                      <a:pPr algn="ctr"/>
                      <a:r>
                        <a:rPr lang="en-US" dirty="0" smtClean="0"/>
                        <a:t>.76</a:t>
                      </a:r>
                      <a:endParaRPr lang="en-US" dirty="0"/>
                    </a:p>
                  </a:txBody>
                  <a:tcPr/>
                </a:tc>
                <a:tc>
                  <a:txBody>
                    <a:bodyPr/>
                    <a:lstStyle/>
                    <a:p>
                      <a:pPr algn="ctr"/>
                      <a:r>
                        <a:rPr lang="en-US" dirty="0" smtClean="0"/>
                        <a:t>.58</a:t>
                      </a:r>
                    </a:p>
                  </a:txBody>
                  <a:tcPr/>
                </a:tc>
              </a:tr>
              <a:tr h="320040">
                <a:tc rowSpan="2">
                  <a:txBody>
                    <a:bodyPr/>
                    <a:lstStyle/>
                    <a:p>
                      <a:pPr algn="ctr"/>
                      <a:r>
                        <a:rPr lang="en-US" dirty="0" smtClean="0"/>
                        <a:t>Correct IC </a:t>
                      </a:r>
                      <a:endParaRPr lang="en-US" dirty="0"/>
                    </a:p>
                  </a:txBody>
                  <a:tcPr/>
                </a:tc>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Naïve </a:t>
                      </a:r>
                      <a:r>
                        <a:rPr lang="en-US" dirty="0" err="1" smtClean="0"/>
                        <a:t>Bayes</a:t>
                      </a:r>
                      <a:endParaRPr lang="en-US" dirty="0" smtClean="0"/>
                    </a:p>
                    <a:p>
                      <a:pPr algn="ctr"/>
                      <a:endParaRPr lang="en-US" dirty="0"/>
                    </a:p>
                  </a:txBody>
                  <a:tcPr/>
                </a:tc>
                <a:tc rowSpan="2">
                  <a:txBody>
                    <a:bodyPr/>
                    <a:lstStyle/>
                    <a:p>
                      <a:pPr algn="ctr"/>
                      <a:r>
                        <a:rPr lang="en-US" dirty="0" smtClean="0"/>
                        <a:t>71%</a:t>
                      </a:r>
                      <a:endParaRPr lang="en-US" dirty="0"/>
                    </a:p>
                  </a:txBody>
                  <a:tcPr/>
                </a:tc>
                <a:tc>
                  <a:txBody>
                    <a:bodyPr/>
                    <a:lstStyle/>
                    <a:p>
                      <a:pPr algn="ctr"/>
                      <a:r>
                        <a:rPr lang="en-US" dirty="0" smtClean="0"/>
                        <a:t>I</a:t>
                      </a:r>
                      <a:endParaRPr lang="en-US" dirty="0"/>
                    </a:p>
                  </a:txBody>
                  <a:tcPr/>
                </a:tc>
                <a:tc>
                  <a:txBody>
                    <a:bodyPr/>
                    <a:lstStyle/>
                    <a:p>
                      <a:pPr algn="ctr"/>
                      <a:r>
                        <a:rPr lang="en-US" dirty="0" smtClean="0"/>
                        <a:t>.71</a:t>
                      </a:r>
                      <a:endParaRPr lang="en-US" dirty="0"/>
                    </a:p>
                  </a:txBody>
                  <a:tcPr/>
                </a:tc>
                <a:tc>
                  <a:txBody>
                    <a:bodyPr/>
                    <a:lstStyle/>
                    <a:p>
                      <a:pPr algn="ctr"/>
                      <a:r>
                        <a:rPr lang="en-US" dirty="0" smtClean="0"/>
                        <a:t>.74</a:t>
                      </a:r>
                    </a:p>
                  </a:txBody>
                  <a:tcPr/>
                </a:tc>
              </a:tr>
              <a:tr h="32004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smtClean="0"/>
                        <a:t>C</a:t>
                      </a:r>
                      <a:endParaRPr lang="en-US" dirty="0"/>
                    </a:p>
                  </a:txBody>
                  <a:tcPr/>
                </a:tc>
                <a:tc>
                  <a:txBody>
                    <a:bodyPr/>
                    <a:lstStyle/>
                    <a:p>
                      <a:pPr algn="ctr"/>
                      <a:r>
                        <a:rPr lang="en-US" dirty="0" smtClean="0"/>
                        <a:t>.57</a:t>
                      </a:r>
                      <a:endParaRPr lang="en-US" dirty="0"/>
                    </a:p>
                  </a:txBody>
                  <a:tcPr/>
                </a:tc>
                <a:tc>
                  <a:txBody>
                    <a:bodyPr/>
                    <a:lstStyle/>
                    <a:p>
                      <a:pPr algn="ctr"/>
                      <a:r>
                        <a:rPr lang="en-US" dirty="0" smtClean="0"/>
                        <a:t>.51</a:t>
                      </a:r>
                    </a:p>
                  </a:txBody>
                  <a:tcPr/>
                </a:tc>
              </a:tr>
            </a:tbl>
          </a:graphicData>
        </a:graphic>
      </p:graphicFrame>
      <p:sp>
        <p:nvSpPr>
          <p:cNvPr id="4" name="Slide Number Placeholder 3"/>
          <p:cNvSpPr>
            <a:spLocks noGrp="1"/>
          </p:cNvSpPr>
          <p:nvPr>
            <p:ph type="sldNum" sz="quarter" idx="12"/>
          </p:nvPr>
        </p:nvSpPr>
        <p:spPr/>
        <p:txBody>
          <a:bodyPr/>
          <a:lstStyle/>
          <a:p>
            <a:pPr algn="ctr"/>
            <a:fld id="{AAE35318-1CD5-4E7D-9274-929C94EB91B7}" type="slidenum">
              <a:rPr lang="en-US" smtClean="0"/>
              <a:pPr algn="ct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Content Placeholder 2"/>
          <p:cNvSpPr>
            <a:spLocks noGrp="1"/>
          </p:cNvSpPr>
          <p:nvPr>
            <p:ph idx="1"/>
          </p:nvPr>
        </p:nvSpPr>
        <p:spPr/>
        <p:txBody>
          <a:bodyPr>
            <a:normAutofit/>
          </a:bodyPr>
          <a:lstStyle/>
          <a:p>
            <a:r>
              <a:rPr lang="en-US" dirty="0" smtClean="0"/>
              <a:t>Feature Selection</a:t>
            </a:r>
          </a:p>
          <a:p>
            <a:pPr lvl="1"/>
            <a:r>
              <a:rPr lang="en-US" dirty="0" smtClean="0"/>
              <a:t>Quadrant level</a:t>
            </a:r>
          </a:p>
          <a:p>
            <a:pPr lvl="2"/>
            <a:r>
              <a:rPr lang="en-US" dirty="0" err="1" smtClean="0"/>
              <a:t>Gaymarriage</a:t>
            </a:r>
            <a:r>
              <a:rPr lang="en-US" dirty="0" smtClean="0"/>
              <a:t>, </a:t>
            </a:r>
            <a:r>
              <a:rPr lang="en-US" dirty="0" err="1" smtClean="0"/>
              <a:t>guncontrol</a:t>
            </a:r>
            <a:r>
              <a:rPr lang="en-US" dirty="0" smtClean="0"/>
              <a:t>, climate, internet, </a:t>
            </a:r>
            <a:r>
              <a:rPr lang="en-US" dirty="0" err="1" smtClean="0"/>
              <a:t>drugdistribution</a:t>
            </a:r>
            <a:r>
              <a:rPr lang="en-US" dirty="0" smtClean="0"/>
              <a:t>, </a:t>
            </a:r>
            <a:r>
              <a:rPr lang="en-US" dirty="0" err="1" smtClean="0"/>
              <a:t>gunowner</a:t>
            </a:r>
            <a:r>
              <a:rPr lang="en-US" dirty="0" smtClean="0"/>
              <a:t>, nuclear</a:t>
            </a:r>
          </a:p>
          <a:p>
            <a:pPr lvl="1"/>
            <a:r>
              <a:rPr lang="en-US" dirty="0" smtClean="0"/>
              <a:t>EH dimension</a:t>
            </a:r>
          </a:p>
          <a:p>
            <a:pPr lvl="2"/>
            <a:r>
              <a:rPr lang="en-US" dirty="0" err="1" smtClean="0"/>
              <a:t>Guncontrol</a:t>
            </a:r>
            <a:r>
              <a:rPr lang="en-US" dirty="0" smtClean="0"/>
              <a:t>, climate, internet, </a:t>
            </a:r>
            <a:r>
              <a:rPr lang="en-US" dirty="0" err="1" smtClean="0"/>
              <a:t>gunowner</a:t>
            </a:r>
            <a:r>
              <a:rPr lang="en-US" dirty="0" smtClean="0"/>
              <a:t>, nuclear</a:t>
            </a:r>
          </a:p>
          <a:p>
            <a:pPr lvl="1"/>
            <a:r>
              <a:rPr lang="en-US" dirty="0" smtClean="0"/>
              <a:t>IC dimension</a:t>
            </a:r>
          </a:p>
          <a:p>
            <a:pPr lvl="2"/>
            <a:r>
              <a:rPr lang="en-US" dirty="0" err="1" smtClean="0"/>
              <a:t>drugdistrib</a:t>
            </a:r>
            <a:r>
              <a:rPr lang="en-US" dirty="0" smtClean="0"/>
              <a:t>, </a:t>
            </a:r>
            <a:r>
              <a:rPr lang="en-US" dirty="0" err="1" smtClean="0"/>
              <a:t>gunowner</a:t>
            </a:r>
            <a:r>
              <a:rPr lang="en-US" dirty="0" smtClean="0"/>
              <a:t>, nuclear,</a:t>
            </a:r>
          </a:p>
          <a:p>
            <a:pPr lvl="1"/>
            <a:endParaRPr lang="en-US" dirty="0" smtClean="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74</a:t>
            </a:fld>
            <a:endParaRPr 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Computers Can Infer World Views from Profiles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AE35318-1CD5-4E7D-9274-929C94EB91B7}" type="slidenum">
              <a:rPr lang="en-US" smtClean="0"/>
              <a:pPr/>
              <a:t>77</a:t>
            </a:fld>
            <a:endParaRPr lang="en-US"/>
          </a:p>
        </p:txBody>
      </p:sp>
      <p:grpSp>
        <p:nvGrpSpPr>
          <p:cNvPr id="3" name="Group 14"/>
          <p:cNvGrpSpPr/>
          <p:nvPr/>
        </p:nvGrpSpPr>
        <p:grpSpPr>
          <a:xfrm>
            <a:off x="304800" y="1371600"/>
            <a:ext cx="2438400" cy="3657600"/>
            <a:chOff x="304800" y="1371600"/>
            <a:chExt cx="2438400" cy="3657600"/>
          </a:xfrm>
        </p:grpSpPr>
        <p:pic>
          <p:nvPicPr>
            <p:cNvPr id="153605" name="Picture 5" descr="C:\Users\elena\Desktop\presentation\computer2.jpg"/>
            <p:cNvPicPr>
              <a:picLocks noChangeAspect="1" noChangeArrowheads="1"/>
            </p:cNvPicPr>
            <p:nvPr/>
          </p:nvPicPr>
          <p:blipFill>
            <a:blip r:embed="rId2" cstate="print"/>
            <a:srcRect/>
            <a:stretch>
              <a:fillRect/>
            </a:stretch>
          </p:blipFill>
          <p:spPr bwMode="auto">
            <a:xfrm>
              <a:off x="838200" y="2590800"/>
              <a:ext cx="1274721" cy="1905000"/>
            </a:xfrm>
            <a:prstGeom prst="rect">
              <a:avLst/>
            </a:prstGeom>
            <a:noFill/>
          </p:spPr>
        </p:pic>
        <p:sp>
          <p:nvSpPr>
            <p:cNvPr id="7" name="TextBox 6"/>
            <p:cNvSpPr txBox="1"/>
            <p:nvPr/>
          </p:nvSpPr>
          <p:spPr>
            <a:xfrm>
              <a:off x="533400" y="16764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9" name="Cloud Callout 8"/>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7200" y="4567535"/>
              <a:ext cx="2286000" cy="461665"/>
            </a:xfrm>
            <a:prstGeom prst="rect">
              <a:avLst/>
            </a:prstGeom>
            <a:noFill/>
          </p:spPr>
          <p:txBody>
            <a:bodyPr wrap="square" rtlCol="0">
              <a:spAutoFit/>
            </a:bodyPr>
            <a:lstStyle/>
            <a:p>
              <a:r>
                <a:rPr lang="en-US" sz="2400" b="1" dirty="0" smtClean="0">
                  <a:solidFill>
                    <a:schemeClr val="tx1">
                      <a:lumMod val="75000"/>
                      <a:lumOff val="25000"/>
                    </a:schemeClr>
                  </a:solidFill>
                </a:rPr>
                <a:t>Experiment 1</a:t>
              </a:r>
              <a:endParaRPr lang="en-US" sz="2400" b="1" dirty="0">
                <a:solidFill>
                  <a:schemeClr val="tx1">
                    <a:lumMod val="75000"/>
                    <a:lumOff val="25000"/>
                  </a:schemeClr>
                </a:solidFill>
              </a:endParaRPr>
            </a:p>
          </p:txBody>
        </p:sp>
      </p:grpSp>
      <p:grpSp>
        <p:nvGrpSpPr>
          <p:cNvPr id="4" name="Group 15"/>
          <p:cNvGrpSpPr/>
          <p:nvPr/>
        </p:nvGrpSpPr>
        <p:grpSpPr>
          <a:xfrm>
            <a:off x="6858000" y="685800"/>
            <a:ext cx="2286000" cy="4347865"/>
            <a:chOff x="6858000" y="685800"/>
            <a:chExt cx="2286000" cy="4347865"/>
          </a:xfrm>
        </p:grpSpPr>
        <p:pic>
          <p:nvPicPr>
            <p:cNvPr id="153606" name="Picture 6" descr="C:\Users\elena\Desktop\presentation\homer2.jpg"/>
            <p:cNvPicPr>
              <a:picLocks noChangeAspect="1" noChangeArrowheads="1"/>
            </p:cNvPicPr>
            <p:nvPr/>
          </p:nvPicPr>
          <p:blipFill>
            <a:blip r:embed="rId3" cstate="print"/>
            <a:srcRect/>
            <a:stretch>
              <a:fillRect/>
            </a:stretch>
          </p:blipFill>
          <p:spPr bwMode="auto">
            <a:xfrm>
              <a:off x="7086600" y="2759075"/>
              <a:ext cx="1371446" cy="1660525"/>
            </a:xfrm>
            <a:prstGeom prst="rect">
              <a:avLst/>
            </a:prstGeom>
            <a:noFill/>
          </p:spPr>
        </p:pic>
        <p:sp>
          <p:nvSpPr>
            <p:cNvPr id="11" name="TextBox 10"/>
            <p:cNvSpPr txBox="1"/>
            <p:nvPr/>
          </p:nvSpPr>
          <p:spPr>
            <a:xfrm>
              <a:off x="7391400" y="9906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12" name="Cloud Callout 11"/>
            <p:cNvSpPr/>
            <p:nvPr/>
          </p:nvSpPr>
          <p:spPr>
            <a:xfrm>
              <a:off x="7162800" y="685800"/>
              <a:ext cx="1676400" cy="1752600"/>
            </a:xfrm>
            <a:prstGeom prst="cloudCallout">
              <a:avLst>
                <a:gd name="adj1" fmla="val 7762"/>
                <a:gd name="adj2" fmla="val 76306"/>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6858000" y="4572000"/>
              <a:ext cx="2286000" cy="461665"/>
            </a:xfrm>
            <a:prstGeom prst="rect">
              <a:avLst/>
            </a:prstGeom>
            <a:noFill/>
          </p:spPr>
          <p:txBody>
            <a:bodyPr wrap="square" rtlCol="0">
              <a:spAutoFit/>
            </a:bodyPr>
            <a:lstStyle/>
            <a:p>
              <a:r>
                <a:rPr lang="en-US" sz="2400" b="1" dirty="0" smtClean="0">
                  <a:solidFill>
                    <a:schemeClr val="tx1">
                      <a:lumMod val="75000"/>
                      <a:lumOff val="25000"/>
                    </a:schemeClr>
                  </a:solidFill>
                </a:rPr>
                <a:t>Experiment 2</a:t>
              </a:r>
              <a:endParaRPr lang="en-US" sz="2400" b="1" dirty="0">
                <a:solidFill>
                  <a:schemeClr val="tx1">
                    <a:lumMod val="75000"/>
                    <a:lumOff val="25000"/>
                  </a:schemeClr>
                </a:solidFill>
              </a:endParaRPr>
            </a:p>
          </p:txBody>
        </p:sp>
      </p:grpSp>
      <p:grpSp>
        <p:nvGrpSpPr>
          <p:cNvPr id="14" name="Group 13"/>
          <p:cNvGrpSpPr/>
          <p:nvPr/>
        </p:nvGrpSpPr>
        <p:grpSpPr>
          <a:xfrm>
            <a:off x="3733800" y="304800"/>
            <a:ext cx="1905000" cy="2198132"/>
            <a:chOff x="5867400" y="2667000"/>
            <a:chExt cx="1905000" cy="2198132"/>
          </a:xfrm>
        </p:grpSpPr>
        <p:pic>
          <p:nvPicPr>
            <p:cNvPr id="15"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5943600" y="2667000"/>
              <a:ext cx="1676400" cy="1729498"/>
            </a:xfrm>
            <a:prstGeom prst="rect">
              <a:avLst/>
            </a:prstGeom>
            <a:noFill/>
          </p:spPr>
        </p:pic>
        <p:sp>
          <p:nvSpPr>
            <p:cNvPr id="16" name="TextBox 15"/>
            <p:cNvSpPr txBox="1"/>
            <p:nvPr/>
          </p:nvSpPr>
          <p:spPr>
            <a:xfrm>
              <a:off x="5867400" y="4495800"/>
              <a:ext cx="1905000" cy="369332"/>
            </a:xfrm>
            <a:prstGeom prst="rect">
              <a:avLst/>
            </a:prstGeom>
            <a:noFill/>
          </p:spPr>
          <p:txBody>
            <a:bodyPr wrap="square" rtlCol="0">
              <a:spAutoFit/>
            </a:bodyPr>
            <a:lstStyle/>
            <a:p>
              <a:pPr algn="ctr"/>
              <a:r>
                <a:rPr lang="en-US" b="1" dirty="0" smtClean="0"/>
                <a:t>Charity Profile</a:t>
              </a:r>
              <a:endParaRPr lang="en-US" b="1" dirty="0"/>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Experiment 2</a:t>
            </a:r>
            <a:endParaRPr lang="en-US" dirty="0"/>
          </a:p>
        </p:txBody>
      </p:sp>
      <p:sp>
        <p:nvSpPr>
          <p:cNvPr id="6" name="Content Placeholder 5"/>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dirty="0" smtClean="0"/>
              <a:t>Do people perceive world view from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79</a:t>
            </a:fld>
            <a:endParaRPr lang="en-US" dirty="0"/>
          </a:p>
        </p:txBody>
      </p:sp>
      <p:grpSp>
        <p:nvGrpSpPr>
          <p:cNvPr id="5" name="Group 4"/>
          <p:cNvGrpSpPr/>
          <p:nvPr/>
        </p:nvGrpSpPr>
        <p:grpSpPr>
          <a:xfrm>
            <a:off x="5715000" y="1828800"/>
            <a:ext cx="1752600" cy="3733800"/>
            <a:chOff x="7086600" y="76200"/>
            <a:chExt cx="1752600" cy="3733800"/>
          </a:xfrm>
        </p:grpSpPr>
        <p:pic>
          <p:nvPicPr>
            <p:cNvPr id="6" name="Picture 6" descr="C:\Users\elena\Desktop\presentation\homer2.jpg"/>
            <p:cNvPicPr>
              <a:picLocks noChangeAspect="1" noChangeArrowheads="1"/>
            </p:cNvPicPr>
            <p:nvPr/>
          </p:nvPicPr>
          <p:blipFill>
            <a:blip r:embed="rId2" cstate="print"/>
            <a:srcRect/>
            <a:stretch>
              <a:fillRect/>
            </a:stretch>
          </p:blipFill>
          <p:spPr bwMode="auto">
            <a:xfrm>
              <a:off x="7086600" y="2149475"/>
              <a:ext cx="1371446" cy="1660525"/>
            </a:xfrm>
            <a:prstGeom prst="rect">
              <a:avLst/>
            </a:prstGeom>
            <a:noFill/>
          </p:spPr>
        </p:pic>
        <p:sp>
          <p:nvSpPr>
            <p:cNvPr id="7" name="TextBox 6"/>
            <p:cNvSpPr txBox="1"/>
            <p:nvPr/>
          </p:nvSpPr>
          <p:spPr>
            <a:xfrm>
              <a:off x="7391400" y="3810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8" name="Cloud Callout 7"/>
            <p:cNvSpPr/>
            <p:nvPr/>
          </p:nvSpPr>
          <p:spPr>
            <a:xfrm>
              <a:off x="7162800" y="76200"/>
              <a:ext cx="1676400" cy="1752600"/>
            </a:xfrm>
            <a:prstGeom prst="cloudCallout">
              <a:avLst>
                <a:gd name="adj1" fmla="val 7762"/>
                <a:gd name="adj2" fmla="val 76306"/>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4626" name="Picture 2"/>
          <p:cNvPicPr>
            <a:picLocks noChangeAspect="1" noChangeArrowheads="1"/>
          </p:cNvPicPr>
          <p:nvPr/>
        </p:nvPicPr>
        <p:blipFill>
          <a:blip r:embed="rId3" cstate="print"/>
          <a:srcRect/>
          <a:stretch>
            <a:fillRect/>
          </a:stretch>
        </p:blipFill>
        <p:spPr bwMode="auto">
          <a:xfrm>
            <a:off x="1066800" y="2057400"/>
            <a:ext cx="3105150" cy="2628900"/>
          </a:xfrm>
          <a:prstGeom prst="rect">
            <a:avLst/>
          </a:prstGeom>
          <a:noFill/>
          <a:ln w="9525">
            <a:noFill/>
            <a:miter lim="800000"/>
            <a:headEnd/>
            <a:tailEnd/>
          </a:ln>
        </p:spPr>
      </p:pic>
      <p:grpSp>
        <p:nvGrpSpPr>
          <p:cNvPr id="12" name="Group 11"/>
          <p:cNvGrpSpPr/>
          <p:nvPr/>
        </p:nvGrpSpPr>
        <p:grpSpPr>
          <a:xfrm>
            <a:off x="7467600" y="1143000"/>
            <a:ext cx="1524000" cy="1295400"/>
            <a:chOff x="7467600" y="1143000"/>
            <a:chExt cx="1524000" cy="1295400"/>
          </a:xfrm>
        </p:grpSpPr>
        <p:pic>
          <p:nvPicPr>
            <p:cNvPr id="10" name="Picture 3"/>
            <p:cNvPicPr>
              <a:picLocks noChangeAspect="1" noChangeArrowheads="1"/>
            </p:cNvPicPr>
            <p:nvPr/>
          </p:nvPicPr>
          <p:blipFill>
            <a:blip r:embed="rId4" cstate="print"/>
            <a:srcRect/>
            <a:stretch>
              <a:fillRect/>
            </a:stretch>
          </p:blipFill>
          <p:spPr bwMode="auto">
            <a:xfrm>
              <a:off x="7772400" y="1385351"/>
              <a:ext cx="990600" cy="672049"/>
            </a:xfrm>
            <a:prstGeom prst="rect">
              <a:avLst/>
            </a:prstGeom>
            <a:noFill/>
            <a:ln w="9525">
              <a:noFill/>
              <a:miter lim="800000"/>
              <a:headEnd/>
              <a:tailEnd/>
            </a:ln>
          </p:spPr>
        </p:pic>
        <p:sp>
          <p:nvSpPr>
            <p:cNvPr id="11" name="Cloud Callout 10"/>
            <p:cNvSpPr/>
            <p:nvPr/>
          </p:nvSpPr>
          <p:spPr>
            <a:xfrm>
              <a:off x="7467600" y="1143000"/>
              <a:ext cx="1524000" cy="1295400"/>
            </a:xfrm>
            <a:prstGeom prst="cloudCallout">
              <a:avLst>
                <a:gd name="adj1" fmla="val -48147"/>
                <a:gd name="adj2" fmla="val 39408"/>
              </a:avLst>
            </a:prstGeom>
            <a:noFill/>
            <a:ln w="190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Online Profiles in the News Space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sz="2000" dirty="0" smtClean="0"/>
          </a:p>
          <a:p>
            <a:pPr>
              <a:buNone/>
            </a:pPr>
            <a:endParaRPr lang="en-US" sz="2000" dirty="0" smtClean="0"/>
          </a:p>
          <a:p>
            <a:pPr>
              <a:buNone/>
            </a:pPr>
            <a:endParaRPr lang="en-US" sz="2000" dirty="0"/>
          </a:p>
          <a:p>
            <a:pPr>
              <a:buNone/>
            </a:pPr>
            <a:endParaRPr lang="en-US" sz="2000" dirty="0" smtClean="0"/>
          </a:p>
          <a:p>
            <a:pPr>
              <a:buNone/>
            </a:pPr>
            <a:endParaRPr lang="en-US" sz="2000" dirty="0" smtClean="0"/>
          </a:p>
          <a:p>
            <a:pPr>
              <a:buNone/>
            </a:pPr>
            <a:r>
              <a:rPr lang="en-US" sz="2200" b="1" dirty="0" smtClean="0"/>
              <a:t>www.poligraft.com</a:t>
            </a:r>
            <a:endParaRPr lang="en-US" sz="3500" b="1"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8</a:t>
            </a:fld>
            <a:endParaRPr lang="en-US" dirty="0"/>
          </a:p>
        </p:txBody>
      </p:sp>
      <p:pic>
        <p:nvPicPr>
          <p:cNvPr id="62466" name="Picture 2"/>
          <p:cNvPicPr>
            <a:picLocks noChangeAspect="1" noChangeArrowheads="1"/>
          </p:cNvPicPr>
          <p:nvPr/>
        </p:nvPicPr>
        <p:blipFill>
          <a:blip r:embed="rId3" cstate="print"/>
          <a:srcRect/>
          <a:stretch>
            <a:fillRect/>
          </a:stretch>
        </p:blipFill>
        <p:spPr bwMode="auto">
          <a:xfrm>
            <a:off x="381000" y="1828800"/>
            <a:ext cx="3962400" cy="3523464"/>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4572000" y="1676400"/>
            <a:ext cx="4238234" cy="415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80</a:t>
            </a:fld>
            <a:endParaRPr lang="en-US" dirty="0"/>
          </a:p>
        </p:txBody>
      </p:sp>
      <p:pic>
        <p:nvPicPr>
          <p:cNvPr id="94210" name="Picture 2"/>
          <p:cNvPicPr>
            <a:picLocks noChangeAspect="1" noChangeArrowheads="1"/>
          </p:cNvPicPr>
          <p:nvPr/>
        </p:nvPicPr>
        <p:blipFill>
          <a:blip r:embed="rId2" cstate="print"/>
          <a:srcRect/>
          <a:stretch>
            <a:fillRect/>
          </a:stretch>
        </p:blipFill>
        <p:spPr bwMode="auto">
          <a:xfrm>
            <a:off x="381000" y="2133600"/>
            <a:ext cx="8134350" cy="30402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81</a:t>
            </a:fld>
            <a:endParaRPr lang="en-US" dirty="0"/>
          </a:p>
        </p:txBody>
      </p:sp>
      <p:pic>
        <p:nvPicPr>
          <p:cNvPr id="95234" name="Picture 2"/>
          <p:cNvPicPr>
            <a:picLocks noChangeAspect="1" noChangeArrowheads="1"/>
          </p:cNvPicPr>
          <p:nvPr/>
        </p:nvPicPr>
        <p:blipFill>
          <a:blip r:embed="rId2" cstate="print"/>
          <a:srcRect/>
          <a:stretch>
            <a:fillRect/>
          </a:stretch>
        </p:blipFill>
        <p:spPr bwMode="auto">
          <a:xfrm>
            <a:off x="838200" y="1600200"/>
            <a:ext cx="7239000" cy="2984563"/>
          </a:xfrm>
          <a:prstGeom prst="rect">
            <a:avLst/>
          </a:prstGeom>
          <a:noFill/>
          <a:ln w="9525">
            <a:noFill/>
            <a:miter lim="800000"/>
            <a:headEnd/>
            <a:tailEnd/>
          </a:ln>
        </p:spPr>
      </p:pic>
      <p:grpSp>
        <p:nvGrpSpPr>
          <p:cNvPr id="9" name="Group 8"/>
          <p:cNvGrpSpPr/>
          <p:nvPr/>
        </p:nvGrpSpPr>
        <p:grpSpPr>
          <a:xfrm>
            <a:off x="990600" y="5026223"/>
            <a:ext cx="1828800" cy="1526977"/>
            <a:chOff x="3124200" y="4724400"/>
            <a:chExt cx="1828800" cy="1526977"/>
          </a:xfrm>
        </p:grpSpPr>
        <p:pic>
          <p:nvPicPr>
            <p:cNvPr id="95235" name="Picture 3"/>
            <p:cNvPicPr>
              <a:picLocks noChangeAspect="1" noChangeArrowheads="1"/>
            </p:cNvPicPr>
            <p:nvPr/>
          </p:nvPicPr>
          <p:blipFill>
            <a:blip r:embed="rId3" cstate="print"/>
            <a:srcRect/>
            <a:stretch>
              <a:fillRect/>
            </a:stretch>
          </p:blipFill>
          <p:spPr bwMode="auto">
            <a:xfrm>
              <a:off x="3124200" y="4724400"/>
              <a:ext cx="1797099" cy="1219199"/>
            </a:xfrm>
            <a:prstGeom prst="rect">
              <a:avLst/>
            </a:prstGeom>
            <a:noFill/>
            <a:ln w="9525">
              <a:noFill/>
              <a:miter lim="800000"/>
              <a:headEnd/>
              <a:tailEnd/>
            </a:ln>
          </p:spPr>
        </p:pic>
        <p:sp>
          <p:nvSpPr>
            <p:cNvPr id="8" name="TextBox 7"/>
            <p:cNvSpPr txBox="1"/>
            <p:nvPr/>
          </p:nvSpPr>
          <p:spPr>
            <a:xfrm>
              <a:off x="3200400" y="5943600"/>
              <a:ext cx="1752600" cy="307777"/>
            </a:xfrm>
            <a:prstGeom prst="rect">
              <a:avLst/>
            </a:prstGeom>
            <a:noFill/>
          </p:spPr>
          <p:txBody>
            <a:bodyPr wrap="square" rtlCol="0">
              <a:spAutoFit/>
            </a:bodyPr>
            <a:lstStyle/>
            <a:p>
              <a:r>
                <a:rPr lang="en-US" sz="1400" b="1" dirty="0" smtClean="0"/>
                <a:t>Survey World Views</a:t>
              </a:r>
              <a:endParaRPr lang="en-US" sz="1400" b="1" dirty="0"/>
            </a:p>
          </p:txBody>
        </p:sp>
      </p:grpSp>
      <p:cxnSp>
        <p:nvCxnSpPr>
          <p:cNvPr id="10" name="Straight Connector 9"/>
          <p:cNvCxnSpPr>
            <a:cxnSpLocks noChangeShapeType="1"/>
          </p:cNvCxnSpPr>
          <p:nvPr/>
        </p:nvCxnSpPr>
        <p:spPr bwMode="auto">
          <a:xfrm>
            <a:off x="347663" y="47244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grpSp>
        <p:nvGrpSpPr>
          <p:cNvPr id="13" name="Group 12"/>
          <p:cNvGrpSpPr/>
          <p:nvPr/>
        </p:nvGrpSpPr>
        <p:grpSpPr>
          <a:xfrm>
            <a:off x="6324600" y="5029200"/>
            <a:ext cx="1371600" cy="1447800"/>
            <a:chOff x="5867400" y="2667000"/>
            <a:chExt cx="1905000" cy="2198132"/>
          </a:xfrm>
        </p:grpSpPr>
        <p:pic>
          <p:nvPicPr>
            <p:cNvPr id="14"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5943600" y="2667000"/>
              <a:ext cx="1676400" cy="1729498"/>
            </a:xfrm>
            <a:prstGeom prst="rect">
              <a:avLst/>
            </a:prstGeom>
            <a:noFill/>
          </p:spPr>
        </p:pic>
        <p:sp>
          <p:nvSpPr>
            <p:cNvPr id="15" name="TextBox 14"/>
            <p:cNvSpPr txBox="1"/>
            <p:nvPr/>
          </p:nvSpPr>
          <p:spPr>
            <a:xfrm>
              <a:off x="5867400" y="4495800"/>
              <a:ext cx="1905000" cy="369332"/>
            </a:xfrm>
            <a:prstGeom prst="rect">
              <a:avLst/>
            </a:prstGeom>
            <a:noFill/>
          </p:spPr>
          <p:txBody>
            <a:bodyPr wrap="square" rtlCol="0">
              <a:spAutoFit/>
            </a:bodyPr>
            <a:lstStyle/>
            <a:p>
              <a:pPr algn="ctr"/>
              <a:r>
                <a:rPr lang="en-US" b="1" dirty="0" smtClean="0"/>
                <a:t>Charity Profile</a:t>
              </a:r>
              <a:endParaRPr lang="en-US" b="1" dirty="0"/>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914400" y="2516981"/>
          <a:ext cx="5894679" cy="3149600"/>
        </p:xfrm>
        <a:graphic>
          <a:graphicData uri="http://schemas.openxmlformats.org/drawingml/2006/table">
            <a:tbl>
              <a:tblPr/>
              <a:tblGrid>
                <a:gridCol w="5108295"/>
                <a:gridCol w="786384"/>
              </a:tblGrid>
              <a:tr h="0">
                <a:tc>
                  <a:txBody>
                    <a:bodyPr/>
                    <a:lstStyle/>
                    <a:p>
                      <a:pPr marL="0" marR="0" fontAlgn="t">
                        <a:spcBef>
                          <a:spcPts val="0"/>
                        </a:spcBef>
                        <a:spcAft>
                          <a:spcPts val="0"/>
                        </a:spcAft>
                      </a:pPr>
                      <a:r>
                        <a:rPr lang="en-US" sz="1400" dirty="0">
                          <a:latin typeface="Calibri"/>
                        </a:rPr>
                        <a:t>Mean of std deviation of the estimates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2.4939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the % of values estimated correctly on the EH axis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0.7946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the % of values estimated correctly on the IC axis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0.6458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 of values estimated correctly in the right quadrant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0.4490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 of values estimated to be in quadrant HC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0.0209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 of values estimated to be in quadrant EC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0.2686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 of values estimated to be in quadrant IE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0.4496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Mean of % of values estimated to be in quadrant HI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    0.2524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dirty="0">
                          <a:latin typeface="Calibri"/>
                        </a:rPr>
                        <a:t>No of times the mean of the estimates was correct in EH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a:latin typeface="Calibri"/>
                        </a:rPr>
                        <a:t>2 of 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0">
                <a:tc>
                  <a:txBody>
                    <a:bodyPr/>
                    <a:lstStyle/>
                    <a:p>
                      <a:pPr marL="0" marR="0" fontAlgn="t">
                        <a:spcBef>
                          <a:spcPts val="0"/>
                        </a:spcBef>
                        <a:spcAft>
                          <a:spcPts val="0"/>
                        </a:spcAft>
                      </a:pPr>
                      <a:r>
                        <a:rPr lang="en-US" sz="1400">
                          <a:latin typeface="Calibri"/>
                        </a:rPr>
                        <a:t>No of times the mean of the estimates was correct in IC</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400" dirty="0">
                          <a:latin typeface="Calibri"/>
                        </a:rPr>
                        <a:t>6 of 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12"/>
          </p:nvPr>
        </p:nvSpPr>
        <p:spPr/>
        <p:txBody>
          <a:bodyPr/>
          <a:lstStyle/>
          <a:p>
            <a:fld id="{AAE35318-1CD5-4E7D-9274-929C94EB91B7}" type="slidenum">
              <a:rPr lang="en-US" smtClean="0"/>
              <a:pPr/>
              <a:t>82</a:t>
            </a:fld>
            <a:endParaRPr lang="en-US" dirty="0"/>
          </a:p>
        </p:txBody>
      </p:sp>
      <p:sp>
        <p:nvSpPr>
          <p:cNvPr id="1126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Calibri" pitchFamily="34"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Calibri" pitchFamily="34"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Calibri"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80490" y="5624369"/>
            <a:ext cx="1877710" cy="297006"/>
          </a:xfrm>
        </p:spPr>
        <p:txBody>
          <a:bodyPr/>
          <a:lstStyle/>
          <a:p>
            <a:fld id="{AAE35318-1CD5-4E7D-9274-929C94EB91B7}" type="slidenum">
              <a:rPr lang="en-US" smtClean="0"/>
              <a:pPr/>
              <a:t>83</a:t>
            </a:fld>
            <a:endParaRPr lang="en-US" dirty="0"/>
          </a:p>
        </p:txBody>
      </p:sp>
      <p:pic>
        <p:nvPicPr>
          <p:cNvPr id="111617" name="Picture 1" descr="O:\ProgramFiles\mech-turk-tools-1.3.0\samples\surveyCharityToCCWV\profile\profile3.jpg"/>
          <p:cNvPicPr>
            <a:picLocks noChangeAspect="1" noChangeArrowheads="1"/>
          </p:cNvPicPr>
          <p:nvPr/>
        </p:nvPicPr>
        <p:blipFill>
          <a:blip r:embed="rId2" cstate="print"/>
          <a:srcRect/>
          <a:stretch>
            <a:fillRect/>
          </a:stretch>
        </p:blipFill>
        <p:spPr bwMode="auto">
          <a:xfrm>
            <a:off x="785354" y="3413178"/>
            <a:ext cx="3526295" cy="2644722"/>
          </a:xfrm>
          <a:prstGeom prst="rect">
            <a:avLst/>
          </a:prstGeom>
          <a:noFill/>
        </p:spPr>
      </p:pic>
      <p:pic>
        <p:nvPicPr>
          <p:cNvPr id="111618" name="Picture 2" descr="O:\ProgramFiles\mech-turk-tools-1.3.0\samples\surveyCharityToCCWV\profile\profile6.jpg"/>
          <p:cNvPicPr>
            <a:picLocks noChangeAspect="1" noChangeArrowheads="1"/>
          </p:cNvPicPr>
          <p:nvPr/>
        </p:nvPicPr>
        <p:blipFill>
          <a:blip r:embed="rId3" cstate="print"/>
          <a:srcRect/>
          <a:stretch>
            <a:fillRect/>
          </a:stretch>
        </p:blipFill>
        <p:spPr bwMode="auto">
          <a:xfrm>
            <a:off x="5124186" y="3438326"/>
            <a:ext cx="3492765" cy="2619574"/>
          </a:xfrm>
          <a:prstGeom prst="rect">
            <a:avLst/>
          </a:prstGeom>
          <a:noFill/>
        </p:spPr>
      </p:pic>
      <p:pic>
        <p:nvPicPr>
          <p:cNvPr id="111619" name="Picture 3" descr="O:\ProgramFiles\mech-turk-tools-1.3.0\samples\surveyCharityToCCWV\profile\profile8.jpg"/>
          <p:cNvPicPr>
            <a:picLocks noChangeAspect="1" noChangeArrowheads="1"/>
          </p:cNvPicPr>
          <p:nvPr/>
        </p:nvPicPr>
        <p:blipFill>
          <a:blip r:embed="rId4" cstate="print"/>
          <a:srcRect/>
          <a:stretch>
            <a:fillRect/>
          </a:stretch>
        </p:blipFill>
        <p:spPr bwMode="auto">
          <a:xfrm>
            <a:off x="914400" y="381000"/>
            <a:ext cx="3354916" cy="2516187"/>
          </a:xfrm>
          <a:prstGeom prst="rect">
            <a:avLst/>
          </a:prstGeom>
          <a:noFill/>
        </p:spPr>
      </p:pic>
      <p:sp>
        <p:nvSpPr>
          <p:cNvPr id="8" name="TextBox 7"/>
          <p:cNvSpPr txBox="1"/>
          <p:nvPr/>
        </p:nvSpPr>
        <p:spPr>
          <a:xfrm>
            <a:off x="4885684" y="408220"/>
            <a:ext cx="3420115" cy="2677656"/>
          </a:xfrm>
          <a:prstGeom prst="rect">
            <a:avLst/>
          </a:prstGeom>
          <a:noFill/>
        </p:spPr>
        <p:txBody>
          <a:bodyPr wrap="square" rtlCol="0">
            <a:spAutoFit/>
          </a:bodyPr>
          <a:lstStyle/>
          <a:p>
            <a:endParaRPr lang="en-US" sz="2000" b="1" dirty="0"/>
          </a:p>
          <a:p>
            <a:r>
              <a:rPr lang="en-US" sz="2400" b="1" dirty="0" smtClean="0"/>
              <a:t>World Views Estimates by AMT workers</a:t>
            </a:r>
          </a:p>
          <a:p>
            <a:endParaRPr lang="en-US" sz="2000" b="1" dirty="0" smtClean="0"/>
          </a:p>
          <a:p>
            <a:r>
              <a:rPr lang="en-US" sz="2000" dirty="0" smtClean="0"/>
              <a:t>Black – original world view from Experiment 1</a:t>
            </a:r>
          </a:p>
          <a:p>
            <a:r>
              <a:rPr lang="en-US" sz="2000" dirty="0" smtClean="0"/>
              <a:t>Red – estimates</a:t>
            </a:r>
          </a:p>
          <a:p>
            <a:r>
              <a:rPr lang="en-US" sz="2000" dirty="0" smtClean="0"/>
              <a:t>Green – mean of estimates</a:t>
            </a:r>
            <a:endParaRPr lang="en-US" sz="20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AE35318-1CD5-4E7D-9274-929C94EB91B7}" type="slidenum">
              <a:rPr lang="en-US" smtClean="0"/>
              <a:pPr/>
              <a:t>84</a:t>
            </a:fld>
            <a:endParaRPr lang="en-US"/>
          </a:p>
        </p:txBody>
      </p:sp>
      <p:pic>
        <p:nvPicPr>
          <p:cNvPr id="156674" name="Picture 2" descr="C:\Users\elena\Desktop\presentation\data\perception_meanst_diff.jpg"/>
          <p:cNvPicPr>
            <a:picLocks noChangeAspect="1" noChangeArrowheads="1"/>
          </p:cNvPicPr>
          <p:nvPr/>
        </p:nvPicPr>
        <p:blipFill>
          <a:blip r:embed="rId2" cstate="print"/>
          <a:srcRect/>
          <a:stretch>
            <a:fillRect/>
          </a:stretch>
        </p:blipFill>
        <p:spPr bwMode="auto">
          <a:xfrm>
            <a:off x="533400" y="304800"/>
            <a:ext cx="3581400" cy="2686050"/>
          </a:xfrm>
          <a:prstGeom prst="rect">
            <a:avLst/>
          </a:prstGeom>
          <a:noFill/>
        </p:spPr>
      </p:pic>
      <p:pic>
        <p:nvPicPr>
          <p:cNvPr id="156675" name="Picture 3" descr="C:\Users\elena\Desktop\presentation\data\perception_meanst_diff_EH.jpg"/>
          <p:cNvPicPr>
            <a:picLocks noChangeAspect="1" noChangeArrowheads="1"/>
          </p:cNvPicPr>
          <p:nvPr/>
        </p:nvPicPr>
        <p:blipFill>
          <a:blip r:embed="rId3" cstate="print"/>
          <a:srcRect/>
          <a:stretch>
            <a:fillRect/>
          </a:stretch>
        </p:blipFill>
        <p:spPr bwMode="auto">
          <a:xfrm>
            <a:off x="457200" y="3200400"/>
            <a:ext cx="3664131" cy="2743200"/>
          </a:xfrm>
          <a:prstGeom prst="rect">
            <a:avLst/>
          </a:prstGeom>
          <a:noFill/>
        </p:spPr>
      </p:pic>
      <p:pic>
        <p:nvPicPr>
          <p:cNvPr id="156676" name="Picture 4" descr="C:\Users\elena\Desktop\presentation\data\perception_meanst_diff_IC.jpg"/>
          <p:cNvPicPr>
            <a:picLocks noChangeAspect="1" noChangeArrowheads="1"/>
          </p:cNvPicPr>
          <p:nvPr/>
        </p:nvPicPr>
        <p:blipFill>
          <a:blip r:embed="rId4" cstate="print"/>
          <a:srcRect/>
          <a:stretch>
            <a:fillRect/>
          </a:stretch>
        </p:blipFill>
        <p:spPr bwMode="auto">
          <a:xfrm>
            <a:off x="4546600" y="3200400"/>
            <a:ext cx="3606800" cy="2705100"/>
          </a:xfrm>
          <a:prstGeom prst="rect">
            <a:avLst/>
          </a:prstGeom>
          <a:noFill/>
        </p:spPr>
      </p:pic>
      <p:sp>
        <p:nvSpPr>
          <p:cNvPr id="10" name="TextBox 9"/>
          <p:cNvSpPr txBox="1"/>
          <p:nvPr/>
        </p:nvSpPr>
        <p:spPr>
          <a:xfrm>
            <a:off x="4885684" y="408220"/>
            <a:ext cx="3420115" cy="1877437"/>
          </a:xfrm>
          <a:prstGeom prst="rect">
            <a:avLst/>
          </a:prstGeom>
          <a:noFill/>
        </p:spPr>
        <p:txBody>
          <a:bodyPr wrap="square" rtlCol="0">
            <a:spAutoFit/>
          </a:bodyPr>
          <a:lstStyle/>
          <a:p>
            <a:endParaRPr lang="en-US" sz="2000" b="1" dirty="0"/>
          </a:p>
          <a:p>
            <a:r>
              <a:rPr lang="en-US" sz="2400" b="1" dirty="0" smtClean="0"/>
              <a:t>Distance between AMT estimates of world views and original views from Experiment 1</a:t>
            </a:r>
            <a:endParaRPr lang="en-US" sz="2000"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smtClean="0"/>
              <a:t>Correctly estimated profile category </a:t>
            </a:r>
            <a:endParaRPr lang="en-US" dirty="0"/>
          </a:p>
        </p:txBody>
      </p:sp>
      <p:sp>
        <p:nvSpPr>
          <p:cNvPr id="2" name="Slide Number Placeholder 1"/>
          <p:cNvSpPr>
            <a:spLocks noGrp="1"/>
          </p:cNvSpPr>
          <p:nvPr>
            <p:ph type="sldNum" sz="quarter" idx="12"/>
          </p:nvPr>
        </p:nvSpPr>
        <p:spPr/>
        <p:txBody>
          <a:bodyPr/>
          <a:lstStyle/>
          <a:p>
            <a:fld id="{AAE35318-1CD5-4E7D-9274-929C94EB91B7}" type="slidenum">
              <a:rPr lang="en-US" smtClean="0"/>
              <a:pPr/>
              <a:t>85</a:t>
            </a:fld>
            <a:endParaRPr lang="en-US"/>
          </a:p>
        </p:txBody>
      </p:sp>
      <p:grpSp>
        <p:nvGrpSpPr>
          <p:cNvPr id="9" name="Group 8"/>
          <p:cNvGrpSpPr/>
          <p:nvPr/>
        </p:nvGrpSpPr>
        <p:grpSpPr>
          <a:xfrm>
            <a:off x="609600" y="2895600"/>
            <a:ext cx="2438400" cy="1676400"/>
            <a:chOff x="511175" y="752475"/>
            <a:chExt cx="7391400" cy="5353050"/>
          </a:xfrm>
        </p:grpSpPr>
        <p:pic>
          <p:nvPicPr>
            <p:cNvPr id="129027" name="Picture 3" descr="C:\Users\elena\Desktop\presentation\data\wv_dimensions.jpg"/>
            <p:cNvPicPr>
              <a:picLocks noChangeAspect="1" noChangeArrowheads="1"/>
            </p:cNvPicPr>
            <p:nvPr/>
          </p:nvPicPr>
          <p:blipFill>
            <a:blip r:embed="rId3" cstate="print"/>
            <a:srcRect/>
            <a:stretch>
              <a:fillRect/>
            </a:stretch>
          </p:blipFill>
          <p:spPr bwMode="auto">
            <a:xfrm>
              <a:off x="511175" y="752475"/>
              <a:ext cx="7391400" cy="5353050"/>
            </a:xfrm>
            <a:prstGeom prst="rect">
              <a:avLst/>
            </a:prstGeom>
            <a:noFill/>
          </p:spPr>
        </p:pic>
        <p:cxnSp>
          <p:nvCxnSpPr>
            <p:cNvPr id="8" name="Straight Connector 7"/>
            <p:cNvCxnSpPr/>
            <p:nvPr/>
          </p:nvCxnSpPr>
          <p:spPr>
            <a:xfrm>
              <a:off x="1524000" y="1143000"/>
              <a:ext cx="57150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505200" y="2895600"/>
            <a:ext cx="2438400" cy="1676400"/>
            <a:chOff x="511175" y="752475"/>
            <a:chExt cx="7391400" cy="5353050"/>
          </a:xfrm>
        </p:grpSpPr>
        <p:pic>
          <p:nvPicPr>
            <p:cNvPr id="22" name="Picture 3" descr="C:\Users\elena\Desktop\presentation\data\wv_dimensions.jpg"/>
            <p:cNvPicPr>
              <a:picLocks noChangeAspect="1" noChangeArrowheads="1"/>
            </p:cNvPicPr>
            <p:nvPr/>
          </p:nvPicPr>
          <p:blipFill>
            <a:blip r:embed="rId3" cstate="print"/>
            <a:srcRect/>
            <a:stretch>
              <a:fillRect/>
            </a:stretch>
          </p:blipFill>
          <p:spPr bwMode="auto">
            <a:xfrm>
              <a:off x="511175" y="752475"/>
              <a:ext cx="7391400" cy="5353050"/>
            </a:xfrm>
            <a:prstGeom prst="rect">
              <a:avLst/>
            </a:prstGeom>
            <a:noFill/>
          </p:spPr>
        </p:pic>
        <p:cxnSp>
          <p:nvCxnSpPr>
            <p:cNvPr id="23" name="Straight Connector 22"/>
            <p:cNvCxnSpPr/>
            <p:nvPr/>
          </p:nvCxnSpPr>
          <p:spPr>
            <a:xfrm>
              <a:off x="1524000" y="1143000"/>
              <a:ext cx="57150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6248400" y="2895600"/>
            <a:ext cx="2438400" cy="1676400"/>
            <a:chOff x="511175" y="752475"/>
            <a:chExt cx="7391400" cy="5353050"/>
          </a:xfrm>
        </p:grpSpPr>
        <p:pic>
          <p:nvPicPr>
            <p:cNvPr id="25" name="Picture 3" descr="C:\Users\elena\Desktop\presentation\data\wv_dimensions.jpg"/>
            <p:cNvPicPr>
              <a:picLocks noChangeAspect="1" noChangeArrowheads="1"/>
            </p:cNvPicPr>
            <p:nvPr/>
          </p:nvPicPr>
          <p:blipFill>
            <a:blip r:embed="rId3" cstate="print"/>
            <a:srcRect/>
            <a:stretch>
              <a:fillRect/>
            </a:stretch>
          </p:blipFill>
          <p:spPr bwMode="auto">
            <a:xfrm>
              <a:off x="511175" y="752475"/>
              <a:ext cx="7391400" cy="5353050"/>
            </a:xfrm>
            <a:prstGeom prst="rect">
              <a:avLst/>
            </a:prstGeom>
            <a:noFill/>
          </p:spPr>
        </p:pic>
        <p:cxnSp>
          <p:nvCxnSpPr>
            <p:cNvPr id="26" name="Straight Connector 25"/>
            <p:cNvCxnSpPr/>
            <p:nvPr/>
          </p:nvCxnSpPr>
          <p:spPr>
            <a:xfrm>
              <a:off x="1524000" y="1143000"/>
              <a:ext cx="57150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685800" y="2362200"/>
            <a:ext cx="2369880" cy="461665"/>
          </a:xfrm>
          <a:prstGeom prst="rect">
            <a:avLst/>
          </a:prstGeom>
          <a:noFill/>
        </p:spPr>
        <p:txBody>
          <a:bodyPr wrap="none" rtlCol="0">
            <a:spAutoFit/>
          </a:bodyPr>
          <a:lstStyle/>
          <a:p>
            <a:r>
              <a:rPr lang="en-US" sz="2400" dirty="0" smtClean="0"/>
              <a:t>Classify Quadrant</a:t>
            </a:r>
            <a:endParaRPr lang="en-US" sz="2400" dirty="0"/>
          </a:p>
        </p:txBody>
      </p:sp>
      <p:sp>
        <p:nvSpPr>
          <p:cNvPr id="28" name="TextBox 27"/>
          <p:cNvSpPr txBox="1"/>
          <p:nvPr/>
        </p:nvSpPr>
        <p:spPr>
          <a:xfrm>
            <a:off x="3429000" y="2362200"/>
            <a:ext cx="2670988" cy="461665"/>
          </a:xfrm>
          <a:prstGeom prst="rect">
            <a:avLst/>
          </a:prstGeom>
          <a:noFill/>
        </p:spPr>
        <p:txBody>
          <a:bodyPr wrap="none" rtlCol="0">
            <a:spAutoFit/>
          </a:bodyPr>
          <a:lstStyle/>
          <a:p>
            <a:r>
              <a:rPr lang="en-US" sz="2400" dirty="0" smtClean="0"/>
              <a:t>Classify EH category</a:t>
            </a:r>
            <a:endParaRPr lang="en-US" sz="2400" dirty="0"/>
          </a:p>
        </p:txBody>
      </p:sp>
      <p:sp>
        <p:nvSpPr>
          <p:cNvPr id="29" name="TextBox 28"/>
          <p:cNvSpPr txBox="1"/>
          <p:nvPr/>
        </p:nvSpPr>
        <p:spPr>
          <a:xfrm>
            <a:off x="6270805" y="2362200"/>
            <a:ext cx="2568395" cy="461665"/>
          </a:xfrm>
          <a:prstGeom prst="rect">
            <a:avLst/>
          </a:prstGeom>
          <a:noFill/>
        </p:spPr>
        <p:txBody>
          <a:bodyPr wrap="none" rtlCol="0">
            <a:spAutoFit/>
          </a:bodyPr>
          <a:lstStyle/>
          <a:p>
            <a:r>
              <a:rPr lang="en-US" sz="2400" dirty="0" smtClean="0"/>
              <a:t>Classify IC category</a:t>
            </a:r>
            <a:endParaRPr lang="en-US" sz="2400" dirty="0"/>
          </a:p>
        </p:txBody>
      </p:sp>
      <p:pic>
        <p:nvPicPr>
          <p:cNvPr id="35"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7696200" y="3352800"/>
            <a:ext cx="565182" cy="533400"/>
          </a:xfrm>
          <a:prstGeom prst="rect">
            <a:avLst/>
          </a:prstGeom>
          <a:noFill/>
        </p:spPr>
      </p:pic>
      <p:pic>
        <p:nvPicPr>
          <p:cNvPr id="37"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2209800" y="3886200"/>
            <a:ext cx="322961" cy="304800"/>
          </a:xfrm>
          <a:prstGeom prst="rect">
            <a:avLst/>
          </a:prstGeom>
          <a:noFill/>
        </p:spPr>
      </p:pic>
      <p:pic>
        <p:nvPicPr>
          <p:cNvPr id="38"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1295400" y="3886200"/>
            <a:ext cx="322961" cy="304800"/>
          </a:xfrm>
          <a:prstGeom prst="rect">
            <a:avLst/>
          </a:prstGeom>
          <a:noFill/>
        </p:spPr>
      </p:pic>
      <p:pic>
        <p:nvPicPr>
          <p:cNvPr id="39"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1295400" y="3200400"/>
            <a:ext cx="322961" cy="304800"/>
          </a:xfrm>
          <a:prstGeom prst="rect">
            <a:avLst/>
          </a:prstGeom>
          <a:noFill/>
        </p:spPr>
      </p:pic>
      <p:pic>
        <p:nvPicPr>
          <p:cNvPr id="40"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6781800" y="3352800"/>
            <a:ext cx="565182" cy="533400"/>
          </a:xfrm>
          <a:prstGeom prst="rect">
            <a:avLst/>
          </a:prstGeom>
          <a:noFill/>
        </p:spPr>
      </p:pic>
      <p:pic>
        <p:nvPicPr>
          <p:cNvPr id="41"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4495800" y="3733800"/>
            <a:ext cx="565182" cy="533400"/>
          </a:xfrm>
          <a:prstGeom prst="rect">
            <a:avLst/>
          </a:prstGeom>
          <a:noFill/>
        </p:spPr>
      </p:pic>
      <p:pic>
        <p:nvPicPr>
          <p:cNvPr id="42" name="Picture 7" descr="C:\Users\elena\Desktop\presentation\profile3.jpg"/>
          <p:cNvPicPr>
            <a:picLocks noChangeAspect="1" noChangeArrowheads="1"/>
          </p:cNvPicPr>
          <p:nvPr/>
        </p:nvPicPr>
        <p:blipFill>
          <a:blip r:embed="rId4" cstate="print">
            <a:grayscl/>
            <a:lum bright="40000"/>
          </a:blip>
          <a:srcRect/>
          <a:stretch>
            <a:fillRect/>
          </a:stretch>
        </p:blipFill>
        <p:spPr bwMode="auto">
          <a:xfrm>
            <a:off x="4495800" y="3124200"/>
            <a:ext cx="565182" cy="533400"/>
          </a:xfrm>
          <a:prstGeom prst="rect">
            <a:avLst/>
          </a:prstGeom>
          <a:noFill/>
        </p:spPr>
      </p:pic>
      <p:sp>
        <p:nvSpPr>
          <p:cNvPr id="43" name="TextBox 42"/>
          <p:cNvSpPr txBox="1"/>
          <p:nvPr/>
        </p:nvSpPr>
        <p:spPr>
          <a:xfrm>
            <a:off x="4466340" y="4796135"/>
            <a:ext cx="715260" cy="461665"/>
          </a:xfrm>
          <a:prstGeom prst="rect">
            <a:avLst/>
          </a:prstGeom>
          <a:noFill/>
        </p:spPr>
        <p:txBody>
          <a:bodyPr wrap="none" rtlCol="0">
            <a:spAutoFit/>
          </a:bodyPr>
          <a:lstStyle/>
          <a:p>
            <a:r>
              <a:rPr lang="en-US" sz="2400" dirty="0" smtClean="0"/>
              <a:t>78%</a:t>
            </a:r>
            <a:endParaRPr lang="en-US" sz="2400" dirty="0"/>
          </a:p>
        </p:txBody>
      </p:sp>
      <p:sp>
        <p:nvSpPr>
          <p:cNvPr id="44" name="TextBox 43"/>
          <p:cNvSpPr txBox="1"/>
          <p:nvPr/>
        </p:nvSpPr>
        <p:spPr>
          <a:xfrm>
            <a:off x="1570740" y="4800600"/>
            <a:ext cx="715260" cy="461665"/>
          </a:xfrm>
          <a:prstGeom prst="rect">
            <a:avLst/>
          </a:prstGeom>
          <a:noFill/>
        </p:spPr>
        <p:txBody>
          <a:bodyPr wrap="none" rtlCol="0">
            <a:spAutoFit/>
          </a:bodyPr>
          <a:lstStyle/>
          <a:p>
            <a:r>
              <a:rPr lang="en-US" sz="2400" dirty="0" smtClean="0"/>
              <a:t>47%</a:t>
            </a:r>
            <a:endParaRPr lang="en-US" sz="2400" dirty="0"/>
          </a:p>
        </p:txBody>
      </p:sp>
      <p:sp>
        <p:nvSpPr>
          <p:cNvPr id="45" name="TextBox 44"/>
          <p:cNvSpPr txBox="1"/>
          <p:nvPr/>
        </p:nvSpPr>
        <p:spPr>
          <a:xfrm>
            <a:off x="7239000" y="4800600"/>
            <a:ext cx="715260" cy="461665"/>
          </a:xfrm>
          <a:prstGeom prst="rect">
            <a:avLst/>
          </a:prstGeom>
          <a:noFill/>
        </p:spPr>
        <p:txBody>
          <a:bodyPr wrap="none" rtlCol="0">
            <a:spAutoFit/>
          </a:bodyPr>
          <a:lstStyle/>
          <a:p>
            <a:r>
              <a:rPr lang="en-US" sz="2400" dirty="0" smtClean="0"/>
              <a:t>64%</a:t>
            </a:r>
            <a:endParaRPr lang="en-US" sz="2400" dirty="0"/>
          </a:p>
        </p:txBody>
      </p:sp>
      <p:pic>
        <p:nvPicPr>
          <p:cNvPr id="46" name="Picture 5" descr="C:\Users\elena\Desktop\presentation\computer2.jpg"/>
          <p:cNvPicPr>
            <a:picLocks noChangeAspect="1" noChangeArrowheads="1"/>
          </p:cNvPicPr>
          <p:nvPr/>
        </p:nvPicPr>
        <p:blipFill>
          <a:blip r:embed="rId5" cstate="print"/>
          <a:srcRect/>
          <a:stretch>
            <a:fillRect/>
          </a:stretch>
        </p:blipFill>
        <p:spPr bwMode="auto">
          <a:xfrm>
            <a:off x="228600" y="5715000"/>
            <a:ext cx="764833" cy="1143000"/>
          </a:xfrm>
          <a:prstGeom prst="rect">
            <a:avLst/>
          </a:prstGeom>
          <a:noFill/>
        </p:spPr>
      </p:pic>
      <p:sp>
        <p:nvSpPr>
          <p:cNvPr id="47" name="TextBox 46"/>
          <p:cNvSpPr txBox="1"/>
          <p:nvPr/>
        </p:nvSpPr>
        <p:spPr>
          <a:xfrm>
            <a:off x="4495800" y="6019800"/>
            <a:ext cx="715260" cy="461665"/>
          </a:xfrm>
          <a:prstGeom prst="rect">
            <a:avLst/>
          </a:prstGeom>
          <a:noFill/>
        </p:spPr>
        <p:txBody>
          <a:bodyPr wrap="none" rtlCol="0">
            <a:spAutoFit/>
          </a:bodyPr>
          <a:lstStyle/>
          <a:p>
            <a:r>
              <a:rPr lang="en-US" sz="2400" dirty="0" smtClean="0"/>
              <a:t>87%</a:t>
            </a:r>
            <a:endParaRPr lang="en-US" sz="2400" dirty="0"/>
          </a:p>
        </p:txBody>
      </p:sp>
      <p:sp>
        <p:nvSpPr>
          <p:cNvPr id="48" name="TextBox 47"/>
          <p:cNvSpPr txBox="1"/>
          <p:nvPr/>
        </p:nvSpPr>
        <p:spPr>
          <a:xfrm>
            <a:off x="1600200" y="6024265"/>
            <a:ext cx="715260" cy="461665"/>
          </a:xfrm>
          <a:prstGeom prst="rect">
            <a:avLst/>
          </a:prstGeom>
          <a:noFill/>
        </p:spPr>
        <p:txBody>
          <a:bodyPr wrap="none" rtlCol="0">
            <a:spAutoFit/>
          </a:bodyPr>
          <a:lstStyle/>
          <a:p>
            <a:r>
              <a:rPr lang="en-US" sz="2400" dirty="0" smtClean="0"/>
              <a:t>62%</a:t>
            </a:r>
            <a:endParaRPr lang="en-US" sz="2400" dirty="0"/>
          </a:p>
        </p:txBody>
      </p:sp>
      <p:sp>
        <p:nvSpPr>
          <p:cNvPr id="49" name="TextBox 48"/>
          <p:cNvSpPr txBox="1"/>
          <p:nvPr/>
        </p:nvSpPr>
        <p:spPr>
          <a:xfrm>
            <a:off x="7268460" y="6024265"/>
            <a:ext cx="715260" cy="461665"/>
          </a:xfrm>
          <a:prstGeom prst="rect">
            <a:avLst/>
          </a:prstGeom>
          <a:noFill/>
        </p:spPr>
        <p:txBody>
          <a:bodyPr wrap="none" rtlCol="0">
            <a:spAutoFit/>
          </a:bodyPr>
          <a:lstStyle/>
          <a:p>
            <a:r>
              <a:rPr lang="en-US" sz="2400" dirty="0" smtClean="0"/>
              <a:t>71%</a:t>
            </a:r>
            <a:endParaRPr lang="en-US" sz="2400" dirty="0"/>
          </a:p>
        </p:txBody>
      </p:sp>
      <p:cxnSp>
        <p:nvCxnSpPr>
          <p:cNvPr id="50" name="Straight Connector 49"/>
          <p:cNvCxnSpPr>
            <a:cxnSpLocks noChangeShapeType="1"/>
          </p:cNvCxnSpPr>
          <p:nvPr/>
        </p:nvCxnSpPr>
        <p:spPr bwMode="auto">
          <a:xfrm>
            <a:off x="347663" y="5486400"/>
            <a:ext cx="8461375" cy="0"/>
          </a:xfrm>
          <a:prstGeom prst="line">
            <a:avLst/>
          </a:prstGeom>
          <a:noFill/>
          <a:ln w="63500" cap="rnd">
            <a:solidFill>
              <a:srgbClr val="800000">
                <a:alpha val="63921"/>
              </a:srgbClr>
            </a:solidFill>
            <a:round/>
            <a:headEnd/>
            <a:tailEnd/>
          </a:ln>
          <a:effectLst>
            <a:outerShdw dist="20000" dir="6299915" rotWithShape="0">
              <a:srgbClr val="808080">
                <a:alpha val="42999"/>
              </a:srgbClr>
            </a:outerShdw>
          </a:effectLst>
        </p:spPr>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Content Placeholder 9"/>
          <p:cNvGrpSpPr>
            <a:grpSpLocks noGrp="1"/>
          </p:cNvGrpSpPr>
          <p:nvPr>
            <p:ph idx="1"/>
          </p:nvPr>
        </p:nvGrpSpPr>
        <p:grpSpPr>
          <a:xfrm>
            <a:off x="1600200" y="2362200"/>
            <a:ext cx="5410200" cy="2773363"/>
            <a:chOff x="511175" y="752475"/>
            <a:chExt cx="7391400" cy="5353050"/>
          </a:xfrm>
        </p:grpSpPr>
        <p:pic>
          <p:nvPicPr>
            <p:cNvPr id="11" name="Picture 3" descr="C:\Users\elena\Desktop\presentation\data\wv_dimensions.jpg"/>
            <p:cNvPicPr>
              <a:picLocks noChangeAspect="1" noChangeArrowheads="1"/>
            </p:cNvPicPr>
            <p:nvPr/>
          </p:nvPicPr>
          <p:blipFill>
            <a:blip r:embed="rId2" cstate="print"/>
            <a:srcRect/>
            <a:stretch>
              <a:fillRect/>
            </a:stretch>
          </p:blipFill>
          <p:spPr bwMode="auto">
            <a:xfrm>
              <a:off x="511175" y="752475"/>
              <a:ext cx="7391400" cy="5353050"/>
            </a:xfrm>
            <a:prstGeom prst="rect">
              <a:avLst/>
            </a:prstGeom>
            <a:noFill/>
          </p:spPr>
        </p:pic>
        <p:cxnSp>
          <p:nvCxnSpPr>
            <p:cNvPr id="12" name="Straight Connector 11"/>
            <p:cNvCxnSpPr/>
            <p:nvPr/>
          </p:nvCxnSpPr>
          <p:spPr>
            <a:xfrm>
              <a:off x="1524000" y="1143000"/>
              <a:ext cx="57150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smtClean="0"/>
              <a:t>What quadrants classify the profiles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86</a:t>
            </a:fld>
            <a:endParaRPr lang="en-US" dirty="0"/>
          </a:p>
        </p:txBody>
      </p:sp>
      <p:sp>
        <p:nvSpPr>
          <p:cNvPr id="6" name="TextBox 5"/>
          <p:cNvSpPr txBox="1"/>
          <p:nvPr/>
        </p:nvSpPr>
        <p:spPr>
          <a:xfrm>
            <a:off x="5105400" y="2971800"/>
            <a:ext cx="914400" cy="461665"/>
          </a:xfrm>
          <a:prstGeom prst="rect">
            <a:avLst/>
          </a:prstGeom>
          <a:noFill/>
        </p:spPr>
        <p:txBody>
          <a:bodyPr wrap="square" rtlCol="0">
            <a:spAutoFit/>
          </a:bodyPr>
          <a:lstStyle/>
          <a:p>
            <a:r>
              <a:rPr lang="en-US" sz="2400" dirty="0" smtClean="0"/>
              <a:t>5%</a:t>
            </a:r>
            <a:endParaRPr lang="en-US" sz="2400" dirty="0"/>
          </a:p>
        </p:txBody>
      </p:sp>
      <p:sp>
        <p:nvSpPr>
          <p:cNvPr id="7" name="TextBox 6"/>
          <p:cNvSpPr txBox="1"/>
          <p:nvPr/>
        </p:nvSpPr>
        <p:spPr>
          <a:xfrm>
            <a:off x="5029200" y="4038600"/>
            <a:ext cx="990600" cy="461665"/>
          </a:xfrm>
          <a:prstGeom prst="rect">
            <a:avLst/>
          </a:prstGeom>
          <a:noFill/>
        </p:spPr>
        <p:txBody>
          <a:bodyPr wrap="square" rtlCol="0">
            <a:spAutoFit/>
          </a:bodyPr>
          <a:lstStyle/>
          <a:p>
            <a:r>
              <a:rPr lang="en-US" sz="2400" dirty="0" smtClean="0"/>
              <a:t>17%</a:t>
            </a:r>
            <a:endParaRPr lang="en-US" sz="2400" dirty="0"/>
          </a:p>
        </p:txBody>
      </p:sp>
      <p:sp>
        <p:nvSpPr>
          <p:cNvPr id="8" name="TextBox 7"/>
          <p:cNvSpPr txBox="1"/>
          <p:nvPr/>
        </p:nvSpPr>
        <p:spPr>
          <a:xfrm>
            <a:off x="3048000" y="4038600"/>
            <a:ext cx="990600" cy="461665"/>
          </a:xfrm>
          <a:prstGeom prst="rect">
            <a:avLst/>
          </a:prstGeom>
          <a:noFill/>
        </p:spPr>
        <p:txBody>
          <a:bodyPr wrap="square" rtlCol="0">
            <a:spAutoFit/>
          </a:bodyPr>
          <a:lstStyle/>
          <a:p>
            <a:r>
              <a:rPr lang="en-US" sz="2400" dirty="0" smtClean="0"/>
              <a:t>51%</a:t>
            </a:r>
            <a:endParaRPr lang="en-US" sz="2400" dirty="0"/>
          </a:p>
        </p:txBody>
      </p:sp>
      <p:sp>
        <p:nvSpPr>
          <p:cNvPr id="9" name="TextBox 8"/>
          <p:cNvSpPr txBox="1"/>
          <p:nvPr/>
        </p:nvSpPr>
        <p:spPr>
          <a:xfrm>
            <a:off x="3048000" y="2967335"/>
            <a:ext cx="838200" cy="461665"/>
          </a:xfrm>
          <a:prstGeom prst="rect">
            <a:avLst/>
          </a:prstGeom>
          <a:noFill/>
        </p:spPr>
        <p:txBody>
          <a:bodyPr wrap="square" rtlCol="0">
            <a:spAutoFit/>
          </a:bodyPr>
          <a:lstStyle/>
          <a:p>
            <a:r>
              <a:rPr lang="en-US" sz="2400" dirty="0" smtClean="0"/>
              <a:t>22%</a:t>
            </a:r>
            <a:endParaRPr lang="en-US" sz="2400"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Computers and Humans Performed Similar in Identifying World Views</a:t>
            </a:r>
            <a:endParaRPr lang="en-US" dirty="0"/>
          </a:p>
        </p:txBody>
      </p:sp>
      <p:sp>
        <p:nvSpPr>
          <p:cNvPr id="8" name="Subtitle 7"/>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 in progress</a:t>
            </a:r>
            <a:endParaRPr lang="en-US" dirty="0"/>
          </a:p>
        </p:txBody>
      </p:sp>
      <p:sp>
        <p:nvSpPr>
          <p:cNvPr id="8" name="Text Placeholder 7"/>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Does Attaching Charity Profiles to Opinions Affect the Perception of the Opinions?</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 Profiles</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a:buNone/>
            </a:pPr>
            <a:r>
              <a:rPr lang="en-US" sz="2400" dirty="0" smtClean="0"/>
              <a:t>www.newstransparency.com</a:t>
            </a:r>
          </a:p>
          <a:p>
            <a:pPr>
              <a:buNone/>
            </a:pPr>
            <a:r>
              <a:rPr lang="en-US" sz="2400" dirty="0" smtClean="0"/>
              <a:t>(journalist profile wiki)</a:t>
            </a:r>
            <a:endParaRPr lang="en-US" sz="2400"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a:t>
            </a:fld>
            <a:endParaRPr lang="en-US" dirty="0"/>
          </a:p>
        </p:txBody>
      </p:sp>
      <p:pic>
        <p:nvPicPr>
          <p:cNvPr id="64514" name="Picture 2"/>
          <p:cNvPicPr>
            <a:picLocks noChangeAspect="1" noChangeArrowheads="1"/>
          </p:cNvPicPr>
          <p:nvPr/>
        </p:nvPicPr>
        <p:blipFill>
          <a:blip r:embed="rId2" cstate="print"/>
          <a:srcRect/>
          <a:stretch>
            <a:fillRect/>
          </a:stretch>
        </p:blipFill>
        <p:spPr bwMode="auto">
          <a:xfrm>
            <a:off x="4267200" y="1371600"/>
            <a:ext cx="4424362" cy="50975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(part 3 of 3)</a:t>
            </a:r>
            <a:endParaRPr lang="en-US" dirty="0"/>
          </a:p>
        </p:txBody>
      </p:sp>
      <p:sp>
        <p:nvSpPr>
          <p:cNvPr id="3" name="Content Placeholder 2"/>
          <p:cNvSpPr>
            <a:spLocks noGrp="1"/>
          </p:cNvSpPr>
          <p:nvPr>
            <p:ph idx="1"/>
          </p:nvPr>
        </p:nvSpPr>
        <p:spPr/>
        <p:txBody>
          <a:bodyPr>
            <a:normAutofit/>
          </a:bodyPr>
          <a:lstStyle/>
          <a:p>
            <a:pPr>
              <a:buNone/>
            </a:pPr>
            <a:r>
              <a:rPr lang="en-US" dirty="0" smtClean="0"/>
              <a:t>	Do profiles we relate to affect how we perceive opinions we agree/don’t agree with?</a:t>
            </a:r>
            <a:endParaRPr lang="en-US" dirty="0"/>
          </a:p>
          <a:p>
            <a:endParaRPr lang="en-US" dirty="0" smtClean="0"/>
          </a:p>
          <a:p>
            <a:endParaRPr lang="en-US" dirty="0" smtClean="0"/>
          </a:p>
          <a:p>
            <a:endParaRPr lang="en-US" dirty="0" smtClean="0"/>
          </a:p>
          <a:p>
            <a:endParaRPr lang="en-US" dirty="0" smtClean="0"/>
          </a:p>
          <a:p>
            <a:endParaRPr lang="en-US" sz="2600" dirty="0"/>
          </a:p>
          <a:p>
            <a:pPr>
              <a:buNone/>
            </a:pPr>
            <a:r>
              <a:rPr lang="en-US" sz="2400" dirty="0" smtClean="0"/>
              <a:t>  gun control is necessary	         guns protect us</a:t>
            </a:r>
          </a:p>
        </p:txBody>
      </p:sp>
      <p:sp>
        <p:nvSpPr>
          <p:cNvPr id="4" name="Slide Number Placeholder 3"/>
          <p:cNvSpPr>
            <a:spLocks noGrp="1"/>
          </p:cNvSpPr>
          <p:nvPr>
            <p:ph type="sldNum" sz="quarter" idx="12"/>
          </p:nvPr>
        </p:nvSpPr>
        <p:spPr/>
        <p:txBody>
          <a:bodyPr/>
          <a:lstStyle/>
          <a:p>
            <a:fld id="{AAE35318-1CD5-4E7D-9274-929C94EB91B7}" type="slidenum">
              <a:rPr lang="en-US" smtClean="0"/>
              <a:pPr/>
              <a:t>90</a:t>
            </a:fld>
            <a:endParaRPr lang="en-US" dirty="0"/>
          </a:p>
        </p:txBody>
      </p:sp>
      <p:pic>
        <p:nvPicPr>
          <p:cNvPr id="67589" name="Picture 5" descr="https://encrypted-tbn1.google.com/images?q=tbn:ANd9GcQVNimDnE01qikkfgQbn8geY0OMJ182WkYWtwxuVv8HlCfDZfWX"/>
          <p:cNvPicPr>
            <a:picLocks noChangeAspect="1" noChangeArrowheads="1"/>
          </p:cNvPicPr>
          <p:nvPr/>
        </p:nvPicPr>
        <p:blipFill>
          <a:blip r:embed="rId2" cstate="print"/>
          <a:srcRect/>
          <a:stretch>
            <a:fillRect/>
          </a:stretch>
        </p:blipFill>
        <p:spPr bwMode="auto">
          <a:xfrm>
            <a:off x="1219200" y="3657600"/>
            <a:ext cx="1139927" cy="1766888"/>
          </a:xfrm>
          <a:prstGeom prst="rect">
            <a:avLst/>
          </a:prstGeom>
          <a:noFill/>
        </p:spPr>
      </p:pic>
      <p:pic>
        <p:nvPicPr>
          <p:cNvPr id="67591" name="Picture 7" descr="https://encrypted-tbn1.google.com/images?q=tbn:ANd9GcQC1rr0uXsR4PNwJh_YgymgWPeil7Ue4MitWRuQg-RZ_c2HL7qh"/>
          <p:cNvPicPr>
            <a:picLocks noChangeAspect="1" noChangeArrowheads="1"/>
          </p:cNvPicPr>
          <p:nvPr/>
        </p:nvPicPr>
        <p:blipFill>
          <a:blip r:embed="rId3" cstate="print"/>
          <a:srcRect/>
          <a:stretch>
            <a:fillRect/>
          </a:stretch>
        </p:blipFill>
        <p:spPr bwMode="auto">
          <a:xfrm>
            <a:off x="4343400" y="3657600"/>
            <a:ext cx="1828800" cy="1804524"/>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Design</a:t>
            </a:r>
            <a:endParaRPr lang="en-US" dirty="0"/>
          </a:p>
        </p:txBody>
      </p:sp>
      <p:sp>
        <p:nvSpPr>
          <p:cNvPr id="6" name="Content Placeholder 5"/>
          <p:cNvSpPr>
            <a:spLocks noGrp="1"/>
          </p:cNvSpPr>
          <p:nvPr>
            <p:ph idx="1"/>
          </p:nvPr>
        </p:nvSpPr>
        <p:spPr/>
        <p:txBody>
          <a:bodyPr/>
          <a:lstStyle/>
          <a:p>
            <a:r>
              <a:rPr lang="en-US" dirty="0" smtClean="0"/>
              <a:t>2x2x2 design</a:t>
            </a:r>
          </a:p>
          <a:p>
            <a:pPr lvl="1"/>
            <a:r>
              <a:rPr lang="en-US" dirty="0" smtClean="0"/>
              <a:t>Reader agrees with opinion presented (or not)</a:t>
            </a:r>
          </a:p>
          <a:p>
            <a:pPr lvl="1"/>
            <a:r>
              <a:rPr lang="en-US" dirty="0" smtClean="0"/>
              <a:t>Reader relates to the profile of the author – they are in the same quadrant (or not)</a:t>
            </a:r>
          </a:p>
          <a:p>
            <a:pPr lvl="1"/>
            <a:r>
              <a:rPr lang="en-US" dirty="0" smtClean="0"/>
              <a:t>Profiles – have charity information, or explicit opinions</a:t>
            </a:r>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a:t>
            </a:r>
            <a:endParaRPr lang="en-US" dirty="0"/>
          </a:p>
        </p:txBody>
      </p:sp>
      <p:sp>
        <p:nvSpPr>
          <p:cNvPr id="4" name="Slide Number Placeholder 3"/>
          <p:cNvSpPr>
            <a:spLocks noGrp="1"/>
          </p:cNvSpPr>
          <p:nvPr>
            <p:ph type="sldNum" sz="quarter" idx="12"/>
          </p:nvPr>
        </p:nvSpPr>
        <p:spPr>
          <a:xfrm>
            <a:off x="6629400" y="6492875"/>
            <a:ext cx="2133600" cy="365125"/>
          </a:xfrm>
        </p:spPr>
        <p:txBody>
          <a:bodyPr/>
          <a:lstStyle/>
          <a:p>
            <a:fld id="{AAE35318-1CD5-4E7D-9274-929C94EB91B7}" type="slidenum">
              <a:rPr lang="en-US" smtClean="0"/>
              <a:pPr/>
              <a:t>92</a:t>
            </a:fld>
            <a:endParaRPr lang="en-US" dirty="0"/>
          </a:p>
        </p:txBody>
      </p:sp>
      <p:grpSp>
        <p:nvGrpSpPr>
          <p:cNvPr id="3" name="Group 9"/>
          <p:cNvGrpSpPr/>
          <p:nvPr/>
        </p:nvGrpSpPr>
        <p:grpSpPr>
          <a:xfrm>
            <a:off x="228600" y="2971800"/>
            <a:ext cx="3428999" cy="1371602"/>
            <a:chOff x="2079171" y="4137102"/>
            <a:chExt cx="2842128" cy="2231734"/>
          </a:xfrm>
        </p:grpSpPr>
        <p:pic>
          <p:nvPicPr>
            <p:cNvPr id="11" name="Picture 3"/>
            <p:cNvPicPr>
              <a:picLocks noChangeAspect="1" noChangeArrowheads="1"/>
            </p:cNvPicPr>
            <p:nvPr/>
          </p:nvPicPr>
          <p:blipFill>
            <a:blip r:embed="rId3" cstate="print"/>
            <a:srcRect/>
            <a:stretch>
              <a:fillRect/>
            </a:stretch>
          </p:blipFill>
          <p:spPr bwMode="auto">
            <a:xfrm flipV="1">
              <a:off x="3041547" y="5093562"/>
              <a:ext cx="1879752" cy="1275274"/>
            </a:xfrm>
            <a:prstGeom prst="rect">
              <a:avLst/>
            </a:prstGeom>
            <a:noFill/>
            <a:ln w="9525">
              <a:noFill/>
              <a:miter lim="800000"/>
              <a:headEnd/>
              <a:tailEnd/>
            </a:ln>
          </p:spPr>
        </p:pic>
        <p:sp>
          <p:nvSpPr>
            <p:cNvPr id="12" name="TextBox 11"/>
            <p:cNvSpPr txBox="1"/>
            <p:nvPr/>
          </p:nvSpPr>
          <p:spPr>
            <a:xfrm>
              <a:off x="2079171" y="4137102"/>
              <a:ext cx="2778970" cy="743912"/>
            </a:xfrm>
            <a:prstGeom prst="rect">
              <a:avLst/>
            </a:prstGeom>
            <a:noFill/>
          </p:spPr>
          <p:txBody>
            <a:bodyPr wrap="square" rtlCol="0">
              <a:spAutoFit/>
            </a:bodyPr>
            <a:lstStyle/>
            <a:p>
              <a:r>
                <a:rPr lang="en-US" sz="2400" dirty="0" smtClean="0"/>
                <a:t>      Survey World Views</a:t>
              </a:r>
              <a:endParaRPr lang="en-US" sz="2400" dirty="0"/>
            </a:p>
          </p:txBody>
        </p:sp>
      </p:grpSp>
      <p:cxnSp>
        <p:nvCxnSpPr>
          <p:cNvPr id="17" name="Straight Arrow Connector 16"/>
          <p:cNvCxnSpPr/>
          <p:nvPr/>
        </p:nvCxnSpPr>
        <p:spPr>
          <a:xfrm>
            <a:off x="2209800" y="20574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04800" y="1219200"/>
            <a:ext cx="3810000" cy="584775"/>
          </a:xfrm>
          <a:prstGeom prst="rect">
            <a:avLst/>
          </a:prstGeom>
          <a:noFill/>
        </p:spPr>
        <p:txBody>
          <a:bodyPr wrap="square" rtlCol="0">
            <a:spAutoFit/>
          </a:bodyPr>
          <a:lstStyle/>
          <a:p>
            <a:pPr algn="ctr"/>
            <a:r>
              <a:rPr lang="en-US" sz="3200" dirty="0" smtClean="0"/>
              <a:t>Participant</a:t>
            </a:r>
            <a:endParaRPr lang="en-US" sz="3200" dirty="0"/>
          </a:p>
        </p:txBody>
      </p:sp>
      <p:cxnSp>
        <p:nvCxnSpPr>
          <p:cNvPr id="30" name="Straight Arrow Connector 29"/>
          <p:cNvCxnSpPr/>
          <p:nvPr/>
        </p:nvCxnSpPr>
        <p:spPr>
          <a:xfrm>
            <a:off x="3733800" y="3276600"/>
            <a:ext cx="1219200" cy="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410200" y="2971800"/>
            <a:ext cx="3276600" cy="461665"/>
          </a:xfrm>
          <a:prstGeom prst="rect">
            <a:avLst/>
          </a:prstGeom>
          <a:noFill/>
        </p:spPr>
        <p:txBody>
          <a:bodyPr wrap="square" rtlCol="0">
            <a:spAutoFit/>
          </a:bodyPr>
          <a:lstStyle/>
          <a:p>
            <a:r>
              <a:rPr lang="en-US" sz="2400" dirty="0" smtClean="0"/>
              <a:t>Give Opinion about guns</a:t>
            </a:r>
            <a:endParaRPr lang="en-US" sz="2400" dirty="0"/>
          </a:p>
        </p:txBody>
      </p:sp>
      <p:cxnSp>
        <p:nvCxnSpPr>
          <p:cNvPr id="15" name="Straight Arrow Connector 14"/>
          <p:cNvCxnSpPr/>
          <p:nvPr/>
        </p:nvCxnSpPr>
        <p:spPr>
          <a:xfrm>
            <a:off x="6934200" y="49530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86400" y="4267200"/>
            <a:ext cx="3276600" cy="830997"/>
          </a:xfrm>
          <a:prstGeom prst="rect">
            <a:avLst/>
          </a:prstGeom>
          <a:noFill/>
        </p:spPr>
        <p:txBody>
          <a:bodyPr wrap="square" rtlCol="0">
            <a:spAutoFit/>
          </a:bodyPr>
          <a:lstStyle/>
          <a:p>
            <a:r>
              <a:rPr lang="en-US" sz="2400" dirty="0" smtClean="0"/>
              <a:t>Read Opinion Piece with Author Profile</a:t>
            </a:r>
            <a:endParaRPr lang="en-US" sz="2400" dirty="0"/>
          </a:p>
        </p:txBody>
      </p:sp>
      <p:cxnSp>
        <p:nvCxnSpPr>
          <p:cNvPr id="18" name="Straight Arrow Connector 17"/>
          <p:cNvCxnSpPr/>
          <p:nvPr/>
        </p:nvCxnSpPr>
        <p:spPr>
          <a:xfrm>
            <a:off x="6858000" y="3429000"/>
            <a:ext cx="0" cy="838200"/>
          </a:xfrm>
          <a:prstGeom prst="straightConnector1">
            <a:avLst/>
          </a:prstGeom>
          <a:ln w="50800" cap="flat">
            <a:solidFill>
              <a:schemeClr val="bg1">
                <a:lumMod val="50000"/>
              </a:schemeClr>
            </a:solidFill>
            <a:round/>
            <a:tailEnd type="arrow" w="med"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86400" y="5943600"/>
            <a:ext cx="3276600" cy="461665"/>
          </a:xfrm>
          <a:prstGeom prst="rect">
            <a:avLst/>
          </a:prstGeom>
          <a:noFill/>
        </p:spPr>
        <p:txBody>
          <a:bodyPr wrap="square" rtlCol="0">
            <a:spAutoFit/>
          </a:bodyPr>
          <a:lstStyle/>
          <a:p>
            <a:r>
              <a:rPr lang="en-US" sz="2400" dirty="0" smtClean="0"/>
              <a:t>Answer Questions</a:t>
            </a:r>
            <a:endParaRPr lang="en-US" sz="24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Opinion piece:</a:t>
            </a:r>
          </a:p>
          <a:p>
            <a:pPr lvl="1"/>
            <a:r>
              <a:rPr lang="en-US" dirty="0" smtClean="0"/>
              <a:t>We have 306million people in the US. Millions of lives are saved everyday by the private possession of guns, especially pistols. Few die. Once the crook breaks the pane of glass that separates you from him, your gun is the only thing that protects you from him.</a:t>
            </a:r>
          </a:p>
          <a:p>
            <a:pPr lvl="1"/>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93</a:t>
            </a:fld>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Profile:</a:t>
            </a:r>
          </a:p>
          <a:p>
            <a:pPr lvl="1"/>
            <a:r>
              <a:rPr lang="en-US" dirty="0" smtClean="0"/>
              <a:t>The government needs to not get involved in making laws to keep people from hurting themselves.</a:t>
            </a:r>
          </a:p>
          <a:p>
            <a:pPr lvl="1"/>
            <a:r>
              <a:rPr lang="en-US" dirty="0" smtClean="0"/>
              <a:t>The government interferes far too much in our everyday lives.</a:t>
            </a:r>
          </a:p>
          <a:p>
            <a:pPr lvl="1"/>
            <a:r>
              <a:rPr lang="en-US" dirty="0" smtClean="0"/>
              <a:t>Our society would be worse off if the distribution of wealth was more equal. </a:t>
            </a:r>
          </a:p>
          <a:p>
            <a:pPr lvl="1"/>
            <a:r>
              <a:rPr lang="en-US" dirty="0" smtClean="0"/>
              <a:t>We have gone too far in pushing equal rights in this country. </a:t>
            </a:r>
          </a:p>
          <a:p>
            <a:pPr lvl="1"/>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Profile</a:t>
            </a:r>
          </a:p>
          <a:p>
            <a:pPr lvl="1"/>
            <a:r>
              <a:rPr lang="en-US" dirty="0" smtClean="0"/>
              <a:t>Organization for the Supervision of Gun Ownership        </a:t>
            </a:r>
          </a:p>
          <a:p>
            <a:pPr lvl="1"/>
            <a:r>
              <a:rPr lang="en-US" dirty="0" smtClean="0"/>
              <a:t>Global Foundation for a Green Lifestyle         </a:t>
            </a:r>
          </a:p>
          <a:p>
            <a:pPr lvl="1"/>
            <a:r>
              <a:rPr lang="en-US" dirty="0" smtClean="0"/>
              <a:t>Towards an Internet for All        </a:t>
            </a:r>
          </a:p>
          <a:p>
            <a:pPr lvl="1"/>
            <a:r>
              <a:rPr lang="en-US" dirty="0" smtClean="0"/>
              <a:t>Foundation for Support of Drug Users        </a:t>
            </a:r>
          </a:p>
          <a:p>
            <a:pPr lvl="1"/>
            <a:r>
              <a:rPr lang="en-US" dirty="0" smtClean="0"/>
              <a:t>Association for Protecting  the Citizens Against Guns        </a:t>
            </a:r>
          </a:p>
          <a:p>
            <a:pPr lvl="1"/>
            <a:r>
              <a:rPr lang="en-US" dirty="0" smtClean="0"/>
              <a:t>Renewable Energy Foundation        </a:t>
            </a:r>
          </a:p>
          <a:p>
            <a:pPr lvl="1"/>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95</a:t>
            </a:fld>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Trends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AAE35318-1CD5-4E7D-9274-929C94EB91B7}" type="slidenum">
              <a:rPr lang="en-US" smtClean="0"/>
              <a:pPr/>
              <a:t>96</a:t>
            </a:fld>
            <a:endParaRPr lang="en-US" dirty="0"/>
          </a:p>
        </p:txBody>
      </p:sp>
      <p:pic>
        <p:nvPicPr>
          <p:cNvPr id="157698" name="Picture 2" descr="Machine generated alternative text: 5.0 _________________________________________________&#10;— — Opposing opinions, matching profiles&#10;— — Opposing opinions, non-matching profiles&#10;4.5 .&#10;4.0&#10;.1-J&#10;C&#10;G) !&#10;E &#10;G)&#10;G)&#10;1&#10;(D .&#10;‘4- .&#10;o n&#10;.1-J&#10;C&#10;o.&#10;E&#10;&lt;&#10;2.0V I’&#10;1.5&#10;‘o&#10;çiO"/>
          <p:cNvPicPr>
            <a:picLocks noChangeAspect="1" noChangeArrowheads="1"/>
          </p:cNvPicPr>
          <p:nvPr/>
        </p:nvPicPr>
        <p:blipFill>
          <a:blip r:embed="rId2" cstate="print"/>
          <a:srcRect/>
          <a:stretch>
            <a:fillRect/>
          </a:stretch>
        </p:blipFill>
        <p:spPr bwMode="auto">
          <a:xfrm>
            <a:off x="762000" y="4038600"/>
            <a:ext cx="3564135" cy="2781981"/>
          </a:xfrm>
          <a:prstGeom prst="rect">
            <a:avLst/>
          </a:prstGeom>
          <a:noFill/>
        </p:spPr>
      </p:pic>
      <p:pic>
        <p:nvPicPr>
          <p:cNvPr id="157699" name="Picture 3"/>
          <p:cNvPicPr>
            <a:picLocks noChangeAspect="1" noChangeArrowheads="1"/>
          </p:cNvPicPr>
          <p:nvPr/>
        </p:nvPicPr>
        <p:blipFill>
          <a:blip r:embed="rId3" cstate="print"/>
          <a:srcRect/>
          <a:stretch>
            <a:fillRect/>
          </a:stretch>
        </p:blipFill>
        <p:spPr bwMode="auto">
          <a:xfrm>
            <a:off x="762000" y="1219200"/>
            <a:ext cx="3581400" cy="2749535"/>
          </a:xfrm>
          <a:prstGeom prst="rect">
            <a:avLst/>
          </a:prstGeom>
          <a:noFill/>
          <a:ln w="9525">
            <a:noFill/>
            <a:miter lim="800000"/>
            <a:headEnd/>
            <a:tailEnd/>
          </a:ln>
        </p:spPr>
      </p:pic>
      <p:pic>
        <p:nvPicPr>
          <p:cNvPr id="157700" name="Picture 4"/>
          <p:cNvPicPr>
            <a:picLocks noChangeAspect="1" noChangeArrowheads="1"/>
          </p:cNvPicPr>
          <p:nvPr/>
        </p:nvPicPr>
        <p:blipFill>
          <a:blip r:embed="rId4" cstate="print"/>
          <a:srcRect/>
          <a:stretch>
            <a:fillRect/>
          </a:stretch>
        </p:blipFill>
        <p:spPr bwMode="auto">
          <a:xfrm>
            <a:off x="4876800" y="1219200"/>
            <a:ext cx="3533172" cy="2743200"/>
          </a:xfrm>
          <a:prstGeom prst="rect">
            <a:avLst/>
          </a:prstGeom>
          <a:noFill/>
          <a:ln w="9525">
            <a:noFill/>
            <a:miter lim="800000"/>
            <a:headEnd/>
            <a:tailEnd/>
          </a:ln>
        </p:spPr>
      </p:pic>
      <p:pic>
        <p:nvPicPr>
          <p:cNvPr id="157701" name="Picture 5"/>
          <p:cNvPicPr>
            <a:picLocks noChangeAspect="1" noChangeArrowheads="1"/>
          </p:cNvPicPr>
          <p:nvPr/>
        </p:nvPicPr>
        <p:blipFill>
          <a:blip r:embed="rId5" cstate="print"/>
          <a:srcRect/>
          <a:stretch>
            <a:fillRect/>
          </a:stretch>
        </p:blipFill>
        <p:spPr bwMode="auto">
          <a:xfrm>
            <a:off x="4800600" y="4026236"/>
            <a:ext cx="3733800" cy="2831764"/>
          </a:xfrm>
          <a:prstGeom prst="rect">
            <a:avLst/>
          </a:prstGeom>
          <a:noFill/>
          <a:ln w="9525">
            <a:noFill/>
            <a:miter lim="800000"/>
            <a:headEnd/>
            <a:tailEnd/>
          </a:ln>
        </p:spPr>
      </p:pic>
      <p:sp>
        <p:nvSpPr>
          <p:cNvPr id="12" name="Oval 11"/>
          <p:cNvSpPr/>
          <p:nvPr/>
        </p:nvSpPr>
        <p:spPr>
          <a:xfrm>
            <a:off x="5257800" y="4191000"/>
            <a:ext cx="76200" cy="76200"/>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257800" y="4267200"/>
            <a:ext cx="76200" cy="76200"/>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66800" y="1371600"/>
            <a:ext cx="76200" cy="76200"/>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066800" y="1447800"/>
            <a:ext cx="76200" cy="76200"/>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066800" y="4191000"/>
            <a:ext cx="76200" cy="76200"/>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66800" y="4267200"/>
            <a:ext cx="76200" cy="76200"/>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57800" y="1371600"/>
            <a:ext cx="76200" cy="76200"/>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257800" y="1447800"/>
            <a:ext cx="76200" cy="76200"/>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More work in progress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AE35318-1CD5-4E7D-9274-929C94EB91B7}"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descr="C:\Users\elena\Desktop\presentation\profile3.jpg"/>
          <p:cNvPicPr>
            <a:picLocks noChangeAspect="1" noChangeArrowheads="1"/>
          </p:cNvPicPr>
          <p:nvPr/>
        </p:nvPicPr>
        <p:blipFill>
          <a:blip r:embed="rId2" cstate="print">
            <a:grayscl/>
            <a:lum bright="40000"/>
          </a:blip>
          <a:srcRect/>
          <a:stretch>
            <a:fillRect/>
          </a:stretch>
        </p:blipFill>
        <p:spPr bwMode="auto">
          <a:xfrm>
            <a:off x="3962400" y="609600"/>
            <a:ext cx="1371600" cy="1415044"/>
          </a:xfrm>
          <a:prstGeom prst="rect">
            <a:avLst/>
          </a:prstGeom>
          <a:noFill/>
          <a:effectLst>
            <a:outerShdw blurRad="50800" dist="50800" dir="5400000" algn="ctr" rotWithShape="0">
              <a:srgbClr val="000000"/>
            </a:outerShdw>
          </a:effectLst>
        </p:spPr>
      </p:pic>
      <p:sp>
        <p:nvSpPr>
          <p:cNvPr id="4" name="Slide Number Placeholder 3"/>
          <p:cNvSpPr>
            <a:spLocks noGrp="1"/>
          </p:cNvSpPr>
          <p:nvPr>
            <p:ph type="sldNum" sz="quarter" idx="12"/>
          </p:nvPr>
        </p:nvSpPr>
        <p:spPr/>
        <p:txBody>
          <a:bodyPr/>
          <a:lstStyle/>
          <a:p>
            <a:fld id="{AAE35318-1CD5-4E7D-9274-929C94EB91B7}" type="slidenum">
              <a:rPr lang="en-US" smtClean="0"/>
              <a:pPr/>
              <a:t>98</a:t>
            </a:fld>
            <a:endParaRPr lang="en-US"/>
          </a:p>
        </p:txBody>
      </p:sp>
      <p:grpSp>
        <p:nvGrpSpPr>
          <p:cNvPr id="5" name="Group 14"/>
          <p:cNvGrpSpPr/>
          <p:nvPr/>
        </p:nvGrpSpPr>
        <p:grpSpPr>
          <a:xfrm>
            <a:off x="304800" y="1371600"/>
            <a:ext cx="2438400" cy="3657600"/>
            <a:chOff x="304800" y="1371600"/>
            <a:chExt cx="2438400" cy="3657600"/>
          </a:xfrm>
        </p:grpSpPr>
        <p:pic>
          <p:nvPicPr>
            <p:cNvPr id="6" name="Picture 5" descr="C:\Users\elena\Desktop\presentation\computer2.jpg"/>
            <p:cNvPicPr>
              <a:picLocks noChangeAspect="1" noChangeArrowheads="1"/>
            </p:cNvPicPr>
            <p:nvPr/>
          </p:nvPicPr>
          <p:blipFill>
            <a:blip r:embed="rId3" cstate="print"/>
            <a:srcRect/>
            <a:stretch>
              <a:fillRect/>
            </a:stretch>
          </p:blipFill>
          <p:spPr bwMode="auto">
            <a:xfrm>
              <a:off x="838200" y="2590800"/>
              <a:ext cx="1274721" cy="1905000"/>
            </a:xfrm>
            <a:prstGeom prst="rect">
              <a:avLst/>
            </a:prstGeom>
            <a:noFill/>
          </p:spPr>
        </p:pic>
        <p:sp>
          <p:nvSpPr>
            <p:cNvPr id="7" name="TextBox 6"/>
            <p:cNvSpPr txBox="1"/>
            <p:nvPr/>
          </p:nvSpPr>
          <p:spPr>
            <a:xfrm>
              <a:off x="533400" y="16764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8" name="Cloud Callout 7"/>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57200" y="4567535"/>
              <a:ext cx="2286000" cy="461665"/>
            </a:xfrm>
            <a:prstGeom prst="rect">
              <a:avLst/>
            </a:prstGeom>
            <a:noFill/>
          </p:spPr>
          <p:txBody>
            <a:bodyPr wrap="square" rtlCol="0">
              <a:spAutoFit/>
            </a:bodyPr>
            <a:lstStyle/>
            <a:p>
              <a:endParaRPr lang="en-US" sz="2400" b="1" dirty="0">
                <a:solidFill>
                  <a:schemeClr val="tx1">
                    <a:lumMod val="75000"/>
                    <a:lumOff val="25000"/>
                  </a:schemeClr>
                </a:solidFill>
              </a:endParaRPr>
            </a:p>
          </p:txBody>
        </p:sp>
      </p:grpSp>
      <p:sp>
        <p:nvSpPr>
          <p:cNvPr id="12" name="TextBox 11"/>
          <p:cNvSpPr txBox="1"/>
          <p:nvPr/>
        </p:nvSpPr>
        <p:spPr>
          <a:xfrm>
            <a:off x="3733800" y="2133600"/>
            <a:ext cx="1905000" cy="369332"/>
          </a:xfrm>
          <a:prstGeom prst="rect">
            <a:avLst/>
          </a:prstGeom>
          <a:noFill/>
        </p:spPr>
        <p:txBody>
          <a:bodyPr wrap="square" rtlCol="0">
            <a:spAutoFit/>
          </a:bodyPr>
          <a:lstStyle/>
          <a:p>
            <a:pPr algn="ctr"/>
            <a:r>
              <a:rPr lang="en-US" b="1" dirty="0" err="1" smtClean="0"/>
              <a:t>Facebook</a:t>
            </a:r>
            <a:r>
              <a:rPr lang="en-US" b="1" dirty="0" smtClean="0"/>
              <a:t> Profile</a:t>
            </a:r>
            <a:endParaRPr lang="en-US" b="1" dirty="0"/>
          </a:p>
        </p:txBody>
      </p:sp>
      <p:pic>
        <p:nvPicPr>
          <p:cNvPr id="224258" name="Picture 2" descr="C:\Users\elena\Desktop\presentation\fb.jpg"/>
          <p:cNvPicPr>
            <a:picLocks noChangeAspect="1" noChangeArrowheads="1"/>
          </p:cNvPicPr>
          <p:nvPr/>
        </p:nvPicPr>
        <p:blipFill>
          <a:blip r:embed="rId4" cstate="print"/>
          <a:srcRect/>
          <a:stretch>
            <a:fillRect/>
          </a:stretch>
        </p:blipFill>
        <p:spPr bwMode="auto">
          <a:xfrm>
            <a:off x="4114800" y="838200"/>
            <a:ext cx="1022350" cy="1022350"/>
          </a:xfrm>
          <a:prstGeom prst="rect">
            <a:avLst/>
          </a:prstGeom>
          <a:noFill/>
        </p:spPr>
      </p:pic>
      <p:sp>
        <p:nvSpPr>
          <p:cNvPr id="17" name="TextBox 16"/>
          <p:cNvSpPr txBox="1"/>
          <p:nvPr/>
        </p:nvSpPr>
        <p:spPr>
          <a:xfrm>
            <a:off x="4495800" y="4876800"/>
            <a:ext cx="4114800" cy="830997"/>
          </a:xfrm>
          <a:prstGeom prst="rect">
            <a:avLst/>
          </a:prstGeom>
          <a:noFill/>
        </p:spPr>
        <p:txBody>
          <a:bodyPr wrap="square" rtlCol="0">
            <a:spAutoFit/>
          </a:bodyPr>
          <a:lstStyle/>
          <a:p>
            <a:r>
              <a:rPr lang="en-US" sz="2400" dirty="0" smtClean="0"/>
              <a:t>Infer World Views from </a:t>
            </a:r>
            <a:r>
              <a:rPr lang="en-US" sz="2400" dirty="0" err="1" smtClean="0"/>
              <a:t>Facebook</a:t>
            </a:r>
            <a:r>
              <a:rPr lang="en-US" sz="2400" dirty="0" smtClean="0"/>
              <a:t> Profiles</a:t>
            </a:r>
            <a:endParaRPr lang="en-US" sz="24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E35318-1CD5-4E7D-9274-929C94EB91B7}" type="slidenum">
              <a:rPr lang="en-US" smtClean="0"/>
              <a:pPr/>
              <a:t>99</a:t>
            </a:fld>
            <a:endParaRPr lang="en-US"/>
          </a:p>
        </p:txBody>
      </p:sp>
      <p:grpSp>
        <p:nvGrpSpPr>
          <p:cNvPr id="2" name="Group 14"/>
          <p:cNvGrpSpPr/>
          <p:nvPr/>
        </p:nvGrpSpPr>
        <p:grpSpPr>
          <a:xfrm>
            <a:off x="304800" y="1371600"/>
            <a:ext cx="2438400" cy="3657600"/>
            <a:chOff x="304800" y="1371600"/>
            <a:chExt cx="2438400" cy="3657600"/>
          </a:xfrm>
        </p:grpSpPr>
        <p:pic>
          <p:nvPicPr>
            <p:cNvPr id="6" name="Picture 5" descr="C:\Users\elena\Desktop\presentation\computer2.jpg"/>
            <p:cNvPicPr>
              <a:picLocks noChangeAspect="1" noChangeArrowheads="1"/>
            </p:cNvPicPr>
            <p:nvPr/>
          </p:nvPicPr>
          <p:blipFill>
            <a:blip r:embed="rId2" cstate="print"/>
            <a:srcRect/>
            <a:stretch>
              <a:fillRect/>
            </a:stretch>
          </p:blipFill>
          <p:spPr bwMode="auto">
            <a:xfrm>
              <a:off x="838200" y="2590800"/>
              <a:ext cx="1274721" cy="1905000"/>
            </a:xfrm>
            <a:prstGeom prst="rect">
              <a:avLst/>
            </a:prstGeom>
            <a:noFill/>
          </p:spPr>
        </p:pic>
        <p:sp>
          <p:nvSpPr>
            <p:cNvPr id="7" name="TextBox 6"/>
            <p:cNvSpPr txBox="1"/>
            <p:nvPr/>
          </p:nvSpPr>
          <p:spPr>
            <a:xfrm>
              <a:off x="533400" y="1676400"/>
              <a:ext cx="1371600" cy="1015663"/>
            </a:xfrm>
            <a:prstGeom prst="rect">
              <a:avLst/>
            </a:prstGeom>
            <a:noFill/>
          </p:spPr>
          <p:txBody>
            <a:bodyPr wrap="square" rtlCol="0">
              <a:spAutoFit/>
            </a:bodyPr>
            <a:lstStyle/>
            <a:p>
              <a:r>
                <a:rPr lang="en-US" sz="2000" b="1" dirty="0" smtClean="0">
                  <a:solidFill>
                    <a:schemeClr val="tx1">
                      <a:lumMod val="75000"/>
                      <a:lumOff val="25000"/>
                    </a:schemeClr>
                  </a:solidFill>
                </a:rPr>
                <a:t>What are her world views?</a:t>
              </a:r>
              <a:endParaRPr lang="en-US" sz="2000" b="1" dirty="0">
                <a:solidFill>
                  <a:schemeClr val="tx1">
                    <a:lumMod val="75000"/>
                    <a:lumOff val="25000"/>
                  </a:schemeClr>
                </a:solidFill>
              </a:endParaRPr>
            </a:p>
          </p:txBody>
        </p:sp>
        <p:sp>
          <p:nvSpPr>
            <p:cNvPr id="8" name="Cloud Callout 7"/>
            <p:cNvSpPr/>
            <p:nvPr/>
          </p:nvSpPr>
          <p:spPr>
            <a:xfrm>
              <a:off x="304800" y="1371600"/>
              <a:ext cx="1676400" cy="1752600"/>
            </a:xfrm>
            <a:prstGeom prst="cloudCallout">
              <a:avLst>
                <a:gd name="adj1" fmla="val 38754"/>
                <a:gd name="adj2" fmla="val 38361"/>
              </a:avLst>
            </a:prstGeom>
            <a:no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57200" y="4567535"/>
              <a:ext cx="2286000" cy="461665"/>
            </a:xfrm>
            <a:prstGeom prst="rect">
              <a:avLst/>
            </a:prstGeom>
            <a:noFill/>
          </p:spPr>
          <p:txBody>
            <a:bodyPr wrap="square" rtlCol="0">
              <a:spAutoFit/>
            </a:bodyPr>
            <a:lstStyle/>
            <a:p>
              <a:endParaRPr lang="en-US" sz="2400" b="1" dirty="0">
                <a:solidFill>
                  <a:schemeClr val="tx1">
                    <a:lumMod val="75000"/>
                    <a:lumOff val="25000"/>
                  </a:schemeClr>
                </a:solidFill>
              </a:endParaRPr>
            </a:p>
          </p:txBody>
        </p:sp>
      </p:grpSp>
      <p:sp>
        <p:nvSpPr>
          <p:cNvPr id="12" name="TextBox 11"/>
          <p:cNvSpPr txBox="1"/>
          <p:nvPr/>
        </p:nvSpPr>
        <p:spPr>
          <a:xfrm>
            <a:off x="4876800" y="1611868"/>
            <a:ext cx="1905000" cy="369332"/>
          </a:xfrm>
          <a:prstGeom prst="rect">
            <a:avLst/>
          </a:prstGeom>
          <a:noFill/>
        </p:spPr>
        <p:txBody>
          <a:bodyPr wrap="square" rtlCol="0">
            <a:spAutoFit/>
          </a:bodyPr>
          <a:lstStyle/>
          <a:p>
            <a:pPr algn="ctr"/>
            <a:r>
              <a:rPr lang="en-US" b="1" dirty="0" smtClean="0"/>
              <a:t>Photo Profile</a:t>
            </a:r>
            <a:endParaRPr lang="en-US" b="1" dirty="0"/>
          </a:p>
        </p:txBody>
      </p:sp>
      <p:sp>
        <p:nvSpPr>
          <p:cNvPr id="17" name="TextBox 16"/>
          <p:cNvSpPr txBox="1"/>
          <p:nvPr/>
        </p:nvSpPr>
        <p:spPr>
          <a:xfrm>
            <a:off x="4495800" y="4876800"/>
            <a:ext cx="4114800" cy="1200329"/>
          </a:xfrm>
          <a:prstGeom prst="rect">
            <a:avLst/>
          </a:prstGeom>
          <a:noFill/>
        </p:spPr>
        <p:txBody>
          <a:bodyPr wrap="square" rtlCol="0">
            <a:spAutoFit/>
          </a:bodyPr>
          <a:lstStyle/>
          <a:p>
            <a:r>
              <a:rPr lang="en-US" sz="2400" dirty="0" smtClean="0"/>
              <a:t>Infer if There is An Effect In How Different Photos are Perceived</a:t>
            </a:r>
            <a:endParaRPr lang="en-US" sz="2400" dirty="0"/>
          </a:p>
        </p:txBody>
      </p:sp>
      <p:pic>
        <p:nvPicPr>
          <p:cNvPr id="225283" name="Picture 3" descr="Machine generated alternative text: "/>
          <p:cNvPicPr>
            <a:picLocks noChangeAspect="1" noChangeArrowheads="1"/>
          </p:cNvPicPr>
          <p:nvPr/>
        </p:nvPicPr>
        <p:blipFill>
          <a:blip r:embed="rId3" cstate="print"/>
          <a:srcRect/>
          <a:stretch>
            <a:fillRect/>
          </a:stretch>
        </p:blipFill>
        <p:spPr bwMode="auto">
          <a:xfrm>
            <a:off x="5178203" y="381000"/>
            <a:ext cx="1222597" cy="1170413"/>
          </a:xfrm>
          <a:prstGeom prst="rect">
            <a:avLst/>
          </a:prstGeom>
          <a:noFill/>
        </p:spPr>
      </p:pic>
      <p:pic>
        <p:nvPicPr>
          <p:cNvPr id="225284" name="Picture 4" descr="Machine generated alternative text: "/>
          <p:cNvPicPr>
            <a:picLocks noChangeAspect="1" noChangeArrowheads="1"/>
          </p:cNvPicPr>
          <p:nvPr/>
        </p:nvPicPr>
        <p:blipFill>
          <a:blip r:embed="rId4" cstate="print"/>
          <a:srcRect/>
          <a:stretch>
            <a:fillRect/>
          </a:stretch>
        </p:blipFill>
        <p:spPr bwMode="auto">
          <a:xfrm>
            <a:off x="6553200" y="381000"/>
            <a:ext cx="1143000" cy="1170542"/>
          </a:xfrm>
          <a:prstGeom prst="rect">
            <a:avLst/>
          </a:prstGeom>
          <a:noFill/>
        </p:spPr>
      </p:pic>
      <p:pic>
        <p:nvPicPr>
          <p:cNvPr id="225282" name="Picture 2" descr="Machine generated alternative text: "/>
          <p:cNvPicPr>
            <a:picLocks noChangeAspect="1" noChangeArrowheads="1"/>
          </p:cNvPicPr>
          <p:nvPr/>
        </p:nvPicPr>
        <p:blipFill>
          <a:blip r:embed="rId5" cstate="print"/>
          <a:srcRect/>
          <a:stretch>
            <a:fillRect/>
          </a:stretch>
        </p:blipFill>
        <p:spPr bwMode="auto">
          <a:xfrm>
            <a:off x="3505200" y="381000"/>
            <a:ext cx="1533525" cy="1162051"/>
          </a:xfrm>
          <a:prstGeom prst="rect">
            <a:avLst/>
          </a:prstGeom>
          <a:noFill/>
        </p:spPr>
      </p:pic>
    </p:spTree>
  </p:cSld>
  <p:clrMapOvr>
    <a:masterClrMapping/>
  </p:clrMapOvr>
</p:sld>
</file>

<file path=ppt/theme/theme1.xml><?xml version="1.0" encoding="utf-8"?>
<a:theme xmlns:a="http://schemas.openxmlformats.org/drawingml/2006/main" name="justin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justinTheme</Template>
  <TotalTime>5574</TotalTime>
  <Words>2546</Words>
  <Application>Microsoft Office PowerPoint</Application>
  <PresentationFormat>On-screen Show (4:3)</PresentationFormat>
  <Paragraphs>815</Paragraphs>
  <Slides>128</Slides>
  <Notes>20</Notes>
  <HiddenSlides>20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justinTheme</vt:lpstr>
      <vt:lpstr>Online Profiles   Opinions, Inference, Perception</vt:lpstr>
      <vt:lpstr>How to disseminate relevant information to relevant people</vt:lpstr>
      <vt:lpstr>The online world today</vt:lpstr>
      <vt:lpstr>Profiles Online</vt:lpstr>
      <vt:lpstr>News Aggregators</vt:lpstr>
      <vt:lpstr>Individual Profiles are Important for News Delivery</vt:lpstr>
      <vt:lpstr>Online Profiles in the News Space</vt:lpstr>
      <vt:lpstr>Online Profiles in the News Space</vt:lpstr>
      <vt:lpstr>Author Profiles</vt:lpstr>
      <vt:lpstr>Author Profiles</vt:lpstr>
      <vt:lpstr>Tomorrow’s World</vt:lpstr>
      <vt:lpstr>Slide 12</vt:lpstr>
      <vt:lpstr>Slide 13</vt:lpstr>
      <vt:lpstr>Preview Web Pages</vt:lpstr>
      <vt:lpstr>Slide 15</vt:lpstr>
      <vt:lpstr>Slide 16</vt:lpstr>
      <vt:lpstr>Slide 17</vt:lpstr>
      <vt:lpstr>Slide 18</vt:lpstr>
      <vt:lpstr>Slide 19</vt:lpstr>
      <vt:lpstr>Why News?</vt:lpstr>
      <vt:lpstr>To Provide Diverse Content from Sources that Readers Will Listen To</vt:lpstr>
      <vt:lpstr>Slide 22</vt:lpstr>
      <vt:lpstr>Slide 23</vt:lpstr>
      <vt:lpstr>Outline</vt:lpstr>
      <vt:lpstr>Provide a Flow Between Profiles, Machines, Reader and Author</vt:lpstr>
      <vt:lpstr>Provide a Flow Between Profiles, Machines, Reader and Author</vt:lpstr>
      <vt:lpstr>Research Question (part 1 of 3)</vt:lpstr>
      <vt:lpstr>Research Question (part 2 of 3)</vt:lpstr>
      <vt:lpstr>Research Question (part 3 of 3)</vt:lpstr>
      <vt:lpstr>Research Question (part 3 of 3)</vt:lpstr>
      <vt:lpstr>Outline</vt:lpstr>
      <vt:lpstr>Polarization of Political Blogosphere</vt:lpstr>
      <vt:lpstr>Diverse Opinions through Engagement</vt:lpstr>
      <vt:lpstr>Diverse Opinions Through Argumentation</vt:lpstr>
      <vt:lpstr>Related Work</vt:lpstr>
      <vt:lpstr>Related Work</vt:lpstr>
      <vt:lpstr>Identified Solutions to Make Diversity of Opinions Accessible</vt:lpstr>
      <vt:lpstr>Profiles Influence Message Perception</vt:lpstr>
      <vt:lpstr>Profiles Influence Message Perception</vt:lpstr>
      <vt:lpstr>Profiles Influence Message Perception</vt:lpstr>
      <vt:lpstr>Slide 41</vt:lpstr>
      <vt:lpstr>Cultural Theory (Mary Douglas)</vt:lpstr>
      <vt:lpstr>Cultural Theory</vt:lpstr>
      <vt:lpstr>Cultural Theory</vt:lpstr>
      <vt:lpstr>Cultural Theory of Risk</vt:lpstr>
      <vt:lpstr>Slide 46</vt:lpstr>
      <vt:lpstr>Who the Author Is Impacts How We Perceive the Message</vt:lpstr>
      <vt:lpstr>Cultural Cognition World View Survey</vt:lpstr>
      <vt:lpstr>How is the Cultural World View measured</vt:lpstr>
      <vt:lpstr>Outline</vt:lpstr>
      <vt:lpstr>Slide 51</vt:lpstr>
      <vt:lpstr>Experiment 1</vt:lpstr>
      <vt:lpstr>Slide 53</vt:lpstr>
      <vt:lpstr>Selecting Features</vt:lpstr>
      <vt:lpstr>Selecting Features</vt:lpstr>
      <vt:lpstr>Constructing a Profile</vt:lpstr>
      <vt:lpstr>Topics – Feature Selection</vt:lpstr>
      <vt:lpstr>Slide 58</vt:lpstr>
      <vt:lpstr>Question Types</vt:lpstr>
      <vt:lpstr>Experiment 1</vt:lpstr>
      <vt:lpstr>Experiment 1</vt:lpstr>
      <vt:lpstr>Experiment 1</vt:lpstr>
      <vt:lpstr>Challenges</vt:lpstr>
      <vt:lpstr>Results</vt:lpstr>
      <vt:lpstr>Results</vt:lpstr>
      <vt:lpstr>Cultural World View Survey</vt:lpstr>
      <vt:lpstr>Cultural World View Survey</vt:lpstr>
      <vt:lpstr>Results</vt:lpstr>
      <vt:lpstr>Projections of World Views on the Principal Components of Charities Data</vt:lpstr>
      <vt:lpstr>Projections of World Views on the 2nd Principal Components of Charities Data</vt:lpstr>
      <vt:lpstr>Results</vt:lpstr>
      <vt:lpstr>PCA</vt:lpstr>
      <vt:lpstr>Results</vt:lpstr>
      <vt:lpstr>Feature Selection</vt:lpstr>
      <vt:lpstr>Computers Can Infer World Views from Profiles</vt:lpstr>
      <vt:lpstr>Experiment 2</vt:lpstr>
      <vt:lpstr>Slide 77</vt:lpstr>
      <vt:lpstr>Experiment 2</vt:lpstr>
      <vt:lpstr>Experiment 2</vt:lpstr>
      <vt:lpstr>Experiment 2</vt:lpstr>
      <vt:lpstr>Experiment 2</vt:lpstr>
      <vt:lpstr>Slide 82</vt:lpstr>
      <vt:lpstr>Slide 83</vt:lpstr>
      <vt:lpstr>Slide 84</vt:lpstr>
      <vt:lpstr>Correctly estimated profile category </vt:lpstr>
      <vt:lpstr>What quadrants classify the profiles</vt:lpstr>
      <vt:lpstr>Computers and Humans Performed Similar in Identifying World Views</vt:lpstr>
      <vt:lpstr>Work in progress</vt:lpstr>
      <vt:lpstr>Does Attaching Charity Profiles to Opinions Affect the Perception of the Opinions?</vt:lpstr>
      <vt:lpstr>Research Question (part 3 of 3)</vt:lpstr>
      <vt:lpstr>Design</vt:lpstr>
      <vt:lpstr>Experiment 1</vt:lpstr>
      <vt:lpstr>Slide 93</vt:lpstr>
      <vt:lpstr>Slide 94</vt:lpstr>
      <vt:lpstr>Slide 95</vt:lpstr>
      <vt:lpstr>Preliminary Trends</vt:lpstr>
      <vt:lpstr>More work in progress</vt:lpstr>
      <vt:lpstr>Slide 98</vt:lpstr>
      <vt:lpstr>Slide 99</vt:lpstr>
      <vt:lpstr>Longer term future work</vt:lpstr>
      <vt:lpstr>Slide 101</vt:lpstr>
      <vt:lpstr>Slide 102</vt:lpstr>
      <vt:lpstr>Slide 103</vt:lpstr>
      <vt:lpstr>fin</vt:lpstr>
      <vt:lpstr>Slide 105</vt:lpstr>
      <vt:lpstr>Slide 106</vt:lpstr>
      <vt:lpstr>Slide 107</vt:lpstr>
      <vt:lpstr>Slide 108</vt:lpstr>
      <vt:lpstr>Polarization from Information Aggregators</vt:lpstr>
      <vt:lpstr>Slide 110</vt:lpstr>
      <vt:lpstr>Slide 111</vt:lpstr>
      <vt:lpstr>Slide 112</vt:lpstr>
      <vt:lpstr>Other reasons</vt:lpstr>
      <vt:lpstr>Slide 114</vt:lpstr>
      <vt:lpstr>Current Experiments</vt:lpstr>
      <vt:lpstr>Experiment 1</vt:lpstr>
      <vt:lpstr>Experiment 1</vt:lpstr>
      <vt:lpstr>Methodology</vt:lpstr>
      <vt:lpstr>Slide 119</vt:lpstr>
      <vt:lpstr>Slide 120</vt:lpstr>
      <vt:lpstr>Slide 121</vt:lpstr>
      <vt:lpstr>Experiment 2</vt:lpstr>
      <vt:lpstr>Slide 123</vt:lpstr>
      <vt:lpstr>Slide 124</vt:lpstr>
      <vt:lpstr>Slide 125</vt:lpstr>
      <vt:lpstr>Slide 126</vt:lpstr>
      <vt:lpstr>Slide 127</vt:lpstr>
      <vt:lpstr>Problem Statement (part 1 of 3)</vt:lpstr>
    </vt:vector>
  </TitlesOfParts>
  <Company>SEAS Harvard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elena</dc:creator>
  <cp:lastModifiedBy>elena</cp:lastModifiedBy>
  <cp:revision>77</cp:revision>
  <dcterms:created xsi:type="dcterms:W3CDTF">2011-12-15T19:16:11Z</dcterms:created>
  <dcterms:modified xsi:type="dcterms:W3CDTF">2013-06-09T21:16:36Z</dcterms:modified>
</cp:coreProperties>
</file>